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18" r:id="rId5"/>
    <p:sldId id="317" r:id="rId6"/>
    <p:sldId id="301" r:id="rId7"/>
    <p:sldId id="321" r:id="rId8"/>
    <p:sldId id="302" r:id="rId9"/>
    <p:sldId id="315" r:id="rId10"/>
    <p:sldId id="261" r:id="rId11"/>
    <p:sldId id="323" r:id="rId12"/>
    <p:sldId id="324" r:id="rId13"/>
    <p:sldId id="320" r:id="rId14"/>
    <p:sldId id="263" r:id="rId15"/>
    <p:sldId id="29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Erskine" initials="LE" lastIdx="29" clrIdx="0">
    <p:extLst>
      <p:ext uri="{19B8F6BF-5375-455C-9EA6-DF929625EA0E}">
        <p15:presenceInfo xmlns:p15="http://schemas.microsoft.com/office/powerpoint/2012/main" userId="S::Laura_Erskine@rnli.org.uk::35700926-1f7f-4c1d-9d02-aafcf6356bb7" providerId="AD"/>
      </p:ext>
    </p:extLst>
  </p:cmAuthor>
  <p:cmAuthor id="2" name="Carlene McAvoy" initials="CM" lastIdx="28" clrIdx="1">
    <p:extLst>
      <p:ext uri="{19B8F6BF-5375-455C-9EA6-DF929625EA0E}">
        <p15:presenceInfo xmlns:p15="http://schemas.microsoft.com/office/powerpoint/2012/main" userId="S-1-5-21-1177238915-1965331169-1801674531-7768" providerId="AD"/>
      </p:ext>
    </p:extLst>
  </p:cmAuthor>
  <p:cmAuthor id="3" name="Jen Foley" initials="JF" lastIdx="6" clrIdx="2">
    <p:extLst>
      <p:ext uri="{19B8F6BF-5375-455C-9EA6-DF929625EA0E}">
        <p15:presenceInfo xmlns:p15="http://schemas.microsoft.com/office/powerpoint/2012/main" userId="S-1-5-21-1177238915-1965331169-1801674531-88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2" autoAdjust="0"/>
    <p:restoredTop sz="45938" autoAdjust="0"/>
  </p:normalViewPr>
  <p:slideViewPr>
    <p:cSldViewPr>
      <p:cViewPr varScale="1">
        <p:scale>
          <a:sx n="44" d="100"/>
          <a:sy n="44" d="100"/>
        </p:scale>
        <p:origin x="288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6244E-BBA3-4B36-B076-718715CBC1E8}" type="datetimeFigureOut">
              <a:rPr lang="en-GB" smtClean="0"/>
              <a:t>30/11/2023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F99EA-92DD-4127-AC64-7860277EFB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45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dirty="0"/>
          </a:p>
          <a:p>
            <a:endParaRPr lang="en-GB" u="none" dirty="0"/>
          </a:p>
          <a:p>
            <a:pPr marL="0" indent="0">
              <a:buNone/>
            </a:pPr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99EA-92DD-4127-AC64-7860277EFBC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81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99EA-92DD-4127-AC64-7860277EFBC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394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99EA-92DD-4127-AC64-7860277EFBC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260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99EA-92DD-4127-AC64-7860277EFBC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600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99EA-92DD-4127-AC64-7860277EFBC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606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99EA-92DD-4127-AC64-7860277EFBC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03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99EA-92DD-4127-AC64-7860277EFBC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745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99EA-92DD-4127-AC64-7860277EFBC5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26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FF204A-414B-F9C3-66E7-4F241E7365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r="303"/>
          <a:stretch/>
        </p:blipFill>
        <p:spPr>
          <a:xfrm>
            <a:off x="1" y="-1"/>
            <a:ext cx="9120145" cy="13817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AEEBF1-4631-392F-557A-96FB32E8669F}"/>
              </a:ext>
            </a:extLst>
          </p:cNvPr>
          <p:cNvSpPr txBox="1"/>
          <p:nvPr userDrawn="1"/>
        </p:nvSpPr>
        <p:spPr>
          <a:xfrm>
            <a:off x="6735552" y="6669360"/>
            <a:ext cx="201622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b="1" dirty="0" err="1">
                <a:solidFill>
                  <a:srgbClr val="002B5C"/>
                </a:solidFill>
                <a:latin typeface="Helvetica" pitchFamily="2" charset="0"/>
              </a:rPr>
              <a:t>watersafetyscotland.org.uk</a:t>
            </a:r>
            <a:endParaRPr lang="en-US" sz="700" b="1" dirty="0">
              <a:solidFill>
                <a:srgbClr val="002B5C"/>
              </a:solidFill>
              <a:latin typeface="Helvetica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429687-96D0-3D7A-C984-7C20ED841024}"/>
              </a:ext>
            </a:extLst>
          </p:cNvPr>
          <p:cNvCxnSpPr/>
          <p:nvPr userDrawn="1"/>
        </p:nvCxnSpPr>
        <p:spPr>
          <a:xfrm>
            <a:off x="395536" y="6597352"/>
            <a:ext cx="8352928" cy="0"/>
          </a:xfrm>
          <a:prstGeom prst="line">
            <a:avLst/>
          </a:prstGeom>
          <a:ln w="25400">
            <a:solidFill>
              <a:srgbClr val="002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C2CD21-487D-CE9B-68EE-E186A08C8ACE}"/>
              </a:ext>
            </a:extLst>
          </p:cNvPr>
          <p:cNvSpPr txBox="1"/>
          <p:nvPr userDrawn="1"/>
        </p:nvSpPr>
        <p:spPr>
          <a:xfrm>
            <a:off x="6735552" y="6669360"/>
            <a:ext cx="201622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b="1" dirty="0" err="1">
                <a:solidFill>
                  <a:srgbClr val="002B5C"/>
                </a:solidFill>
                <a:latin typeface="Helvetica" pitchFamily="2" charset="0"/>
              </a:rPr>
              <a:t>watersafetyscotland.org.uk</a:t>
            </a:r>
            <a:endParaRPr lang="en-US" sz="700" b="1" dirty="0">
              <a:solidFill>
                <a:srgbClr val="002B5C"/>
              </a:solidFill>
              <a:latin typeface="Helvetica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1E558D-CD10-3888-9B7F-81DB6AFF1F72}"/>
              </a:ext>
            </a:extLst>
          </p:cNvPr>
          <p:cNvCxnSpPr/>
          <p:nvPr userDrawn="1"/>
        </p:nvCxnSpPr>
        <p:spPr>
          <a:xfrm>
            <a:off x="395536" y="6597352"/>
            <a:ext cx="8352928" cy="0"/>
          </a:xfrm>
          <a:prstGeom prst="line">
            <a:avLst/>
          </a:prstGeom>
          <a:ln w="25400">
            <a:solidFill>
              <a:srgbClr val="002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26DBCFB-152A-38E2-4058-39BD12DE7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r="303"/>
          <a:stretch/>
        </p:blipFill>
        <p:spPr>
          <a:xfrm>
            <a:off x="1" y="-1"/>
            <a:ext cx="9120145" cy="1381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3E8C5C-3658-9C72-A2B8-B9D73B9DEA55}"/>
              </a:ext>
            </a:extLst>
          </p:cNvPr>
          <p:cNvSpPr txBox="1"/>
          <p:nvPr userDrawn="1"/>
        </p:nvSpPr>
        <p:spPr>
          <a:xfrm>
            <a:off x="6735552" y="6669360"/>
            <a:ext cx="201622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b="1" dirty="0" err="1">
                <a:solidFill>
                  <a:srgbClr val="002B5C"/>
                </a:solidFill>
                <a:latin typeface="Helvetica" pitchFamily="2" charset="0"/>
              </a:rPr>
              <a:t>watersafetyscotland.org.uk</a:t>
            </a:r>
            <a:endParaRPr lang="en-US" sz="700" b="1" dirty="0">
              <a:solidFill>
                <a:srgbClr val="002B5C"/>
              </a:solidFill>
              <a:latin typeface="Helvetica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6C497C-2C58-DBE6-996A-CF172DF856D3}"/>
              </a:ext>
            </a:extLst>
          </p:cNvPr>
          <p:cNvCxnSpPr/>
          <p:nvPr userDrawn="1"/>
        </p:nvCxnSpPr>
        <p:spPr>
          <a:xfrm>
            <a:off x="395536" y="6597352"/>
            <a:ext cx="8352928" cy="0"/>
          </a:xfrm>
          <a:prstGeom prst="line">
            <a:avLst/>
          </a:prstGeom>
          <a:ln w="25400">
            <a:solidFill>
              <a:srgbClr val="002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FC77B3D-EAEB-B457-F597-CBE7FC9C9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r="303"/>
          <a:stretch/>
        </p:blipFill>
        <p:spPr>
          <a:xfrm>
            <a:off x="1" y="-1"/>
            <a:ext cx="9120145" cy="1381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BC9DB9-EC0F-0006-9B24-E1247BD038A7}"/>
              </a:ext>
            </a:extLst>
          </p:cNvPr>
          <p:cNvSpPr txBox="1"/>
          <p:nvPr userDrawn="1"/>
        </p:nvSpPr>
        <p:spPr>
          <a:xfrm>
            <a:off x="6735552" y="6669360"/>
            <a:ext cx="201622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b="1" dirty="0" err="1">
                <a:solidFill>
                  <a:srgbClr val="002B5C"/>
                </a:solidFill>
                <a:latin typeface="Helvetica" pitchFamily="2" charset="0"/>
              </a:rPr>
              <a:t>watersafetyscotland.org.uk</a:t>
            </a:r>
            <a:endParaRPr lang="en-US" sz="700" b="1" dirty="0">
              <a:solidFill>
                <a:srgbClr val="002B5C"/>
              </a:solidFill>
              <a:latin typeface="Helvetica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F9327F-0F37-4093-6CE6-D0F7223627AC}"/>
              </a:ext>
            </a:extLst>
          </p:cNvPr>
          <p:cNvCxnSpPr/>
          <p:nvPr userDrawn="1"/>
        </p:nvCxnSpPr>
        <p:spPr>
          <a:xfrm>
            <a:off x="395536" y="6597352"/>
            <a:ext cx="8352928" cy="0"/>
          </a:xfrm>
          <a:prstGeom prst="line">
            <a:avLst/>
          </a:prstGeom>
          <a:ln w="25400">
            <a:solidFill>
              <a:srgbClr val="002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BE5E048-83DB-4933-0456-B99AD636C7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r="303"/>
          <a:stretch/>
        </p:blipFill>
        <p:spPr>
          <a:xfrm>
            <a:off x="1" y="-1"/>
            <a:ext cx="9120145" cy="1381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4175F-C7C6-4F54-B8AA-0845BD0DFFD5}"/>
              </a:ext>
            </a:extLst>
          </p:cNvPr>
          <p:cNvSpPr txBox="1"/>
          <p:nvPr userDrawn="1"/>
        </p:nvSpPr>
        <p:spPr>
          <a:xfrm>
            <a:off x="6735552" y="6669360"/>
            <a:ext cx="201622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b="1" dirty="0" err="1">
                <a:solidFill>
                  <a:srgbClr val="002B5C"/>
                </a:solidFill>
                <a:latin typeface="Helvetica" pitchFamily="2" charset="0"/>
              </a:rPr>
              <a:t>watersafetyscotland.org.uk</a:t>
            </a:r>
            <a:endParaRPr lang="en-US" sz="700" b="1" dirty="0">
              <a:solidFill>
                <a:srgbClr val="002B5C"/>
              </a:solidFill>
              <a:latin typeface="Helvetica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F4AD11-B3CA-5055-CF2F-1F57DDB662E4}"/>
              </a:ext>
            </a:extLst>
          </p:cNvPr>
          <p:cNvCxnSpPr/>
          <p:nvPr userDrawn="1"/>
        </p:nvCxnSpPr>
        <p:spPr>
          <a:xfrm>
            <a:off x="395536" y="6597352"/>
            <a:ext cx="8352928" cy="0"/>
          </a:xfrm>
          <a:prstGeom prst="line">
            <a:avLst/>
          </a:prstGeom>
          <a:ln w="25400">
            <a:solidFill>
              <a:srgbClr val="002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836E80C-B489-B2E0-FE1D-C3087BA009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r="303"/>
          <a:stretch/>
        </p:blipFill>
        <p:spPr>
          <a:xfrm>
            <a:off x="1" y="-1"/>
            <a:ext cx="9120145" cy="138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5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56A1-BCEA-4DC1-8BF2-692F416A8450}" type="datetimeFigureOut">
              <a:rPr lang="en-GB" smtClean="0"/>
              <a:pPr/>
              <a:t>30/11/2023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G3ZcNLz7dY?feature=oembed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N5it4jQADY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409D53-8498-BCD0-9E5A-7666693E1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714" cy="692685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9955243-5B22-2C23-82BB-02C50355FA60}"/>
              </a:ext>
            </a:extLst>
          </p:cNvPr>
          <p:cNvSpPr txBox="1">
            <a:spLocks/>
          </p:cNvSpPr>
          <p:nvPr/>
        </p:nvSpPr>
        <p:spPr>
          <a:xfrm>
            <a:off x="682425" y="2540693"/>
            <a:ext cx="7776864" cy="86409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800" b="1" dirty="0">
                <a:solidFill>
                  <a:schemeClr val="bg1"/>
                </a:solidFill>
                <a:latin typeface="Helvetica 95 Black" panose="02000503000000020004" pitchFamily="2" charset="0"/>
                <a:ea typeface="Helvetica 95 Black" panose="02000503000000020004" pitchFamily="2" charset="0"/>
                <a:cs typeface="Helvetica 95 Black" panose="02000503000000020004" pitchFamily="2" charset="0"/>
              </a:rPr>
              <a:t>Water Safety </a:t>
            </a:r>
            <a:br>
              <a:rPr lang="en-GB" sz="5800" b="1" dirty="0">
                <a:solidFill>
                  <a:schemeClr val="bg1"/>
                </a:solidFill>
                <a:latin typeface="Helvetica 95 Black" panose="02000503000000020004" pitchFamily="2" charset="0"/>
                <a:ea typeface="Helvetica 95 Black" panose="02000503000000020004" pitchFamily="2" charset="0"/>
                <a:cs typeface="Helvetica 95 Black" panose="02000503000000020004" pitchFamily="2" charset="0"/>
              </a:rPr>
            </a:br>
            <a:r>
              <a:rPr lang="en-GB" sz="5800" b="1" dirty="0">
                <a:solidFill>
                  <a:schemeClr val="bg1"/>
                </a:solidFill>
                <a:latin typeface="Helvetica 95 Black" panose="02000503000000020004" pitchFamily="2" charset="0"/>
                <a:ea typeface="Helvetica 95 Black" panose="02000503000000020004" pitchFamily="2" charset="0"/>
                <a:cs typeface="Helvetica 95 Black" panose="02000503000000020004" pitchFamily="2" charset="0"/>
              </a:rPr>
              <a:t>and Alcohol</a:t>
            </a:r>
            <a:endParaRPr lang="en-GB" sz="5000" b="1" dirty="0">
              <a:solidFill>
                <a:schemeClr val="bg2"/>
              </a:solidFill>
              <a:latin typeface="Helvetica" pitchFamily="2" charset="0"/>
              <a:ea typeface="Helvetica 95 Black" panose="02000503000000020004" pitchFamily="2" charset="0"/>
              <a:cs typeface="Helvetica 95 Black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25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A68FD-23DC-B960-2902-43AC79ECA9E8}"/>
              </a:ext>
            </a:extLst>
          </p:cNvPr>
          <p:cNvSpPr txBox="1">
            <a:spLocks/>
          </p:cNvSpPr>
          <p:nvPr/>
        </p:nvSpPr>
        <p:spPr>
          <a:xfrm>
            <a:off x="340310" y="332656"/>
            <a:ext cx="7075648" cy="526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200" b="1" dirty="0">
                <a:solidFill>
                  <a:schemeClr val="bg1"/>
                </a:solidFill>
                <a:latin typeface="Helvetica 95 Black" panose="02000503000000020004" pitchFamily="2" charset="0"/>
                <a:ea typeface="Helvetica 95 Black" panose="02000503000000020004" pitchFamily="2" charset="0"/>
                <a:cs typeface="Helvetica 95 Black" panose="02000503000000020004" pitchFamily="2" charset="0"/>
              </a:rPr>
              <a:t>Activity 4</a:t>
            </a:r>
            <a:br>
              <a:rPr lang="en-GB" sz="2200" b="1" dirty="0">
                <a:solidFill>
                  <a:schemeClr val="bg1"/>
                </a:solidFill>
                <a:latin typeface="Helvetica 95 Black" panose="02000503000000020004" pitchFamily="2" charset="0"/>
                <a:ea typeface="Helvetica 95 Black" panose="02000503000000020004" pitchFamily="2" charset="0"/>
                <a:cs typeface="Helvetica 95 Black" panose="02000503000000020004" pitchFamily="2" charset="0"/>
              </a:rPr>
            </a:br>
            <a:r>
              <a:rPr lang="en-GB" sz="1700" b="1" dirty="0">
                <a:solidFill>
                  <a:schemeClr val="bg2"/>
                </a:solidFill>
                <a:latin typeface="Helvetica 95 Black" panose="02000503000000020004" pitchFamily="2" charset="0"/>
                <a:ea typeface="Helvetica 95 Black" panose="02000503000000020004" pitchFamily="2" charset="0"/>
                <a:cs typeface="Helvetica 95 Black" panose="02000503000000020004" pitchFamily="2" charset="0"/>
              </a:rPr>
              <a:t>Have you learned the Water Safety Code?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A130B3-B135-78AE-AF48-F38B26E33F3C}"/>
              </a:ext>
            </a:extLst>
          </p:cNvPr>
          <p:cNvSpPr txBox="1">
            <a:spLocks/>
          </p:cNvSpPr>
          <p:nvPr/>
        </p:nvSpPr>
        <p:spPr>
          <a:xfrm>
            <a:off x="251520" y="1518788"/>
            <a:ext cx="1656184" cy="36526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2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200" b="1" dirty="0">
                <a:solidFill>
                  <a:srgbClr val="002B5C"/>
                </a:solidFill>
                <a:latin typeface="Helvetica" pitchFamily="2" charset="0"/>
              </a:rPr>
              <a:t>Think of that same body of water again.</a:t>
            </a:r>
          </a:p>
          <a:p>
            <a:pPr marL="285750" indent="-285750">
              <a:lnSpc>
                <a:spcPts val="162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1200" dirty="0">
                <a:solidFill>
                  <a:srgbClr val="002B5C"/>
                </a:solidFill>
                <a:latin typeface="Helvetica" pitchFamily="2" charset="0"/>
              </a:rPr>
              <a:t>Not all dangers are visible: think of two that you can’t always see.</a:t>
            </a:r>
          </a:p>
          <a:p>
            <a:pPr marL="285750" indent="-285750">
              <a:lnSpc>
                <a:spcPts val="162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1200" dirty="0">
                <a:solidFill>
                  <a:srgbClr val="002B5C"/>
                </a:solidFill>
                <a:latin typeface="Helvetica" pitchFamily="2" charset="0"/>
              </a:rPr>
              <a:t>What two actions should you take if you see someone in trouble in the water?</a:t>
            </a:r>
            <a:br>
              <a:rPr lang="en-GB" sz="1200" dirty="0">
                <a:solidFill>
                  <a:srgbClr val="002B5C"/>
                </a:solidFill>
                <a:latin typeface="Helvetica" pitchFamily="2" charset="0"/>
              </a:rPr>
            </a:br>
            <a:r>
              <a:rPr lang="en-GB" sz="1200" dirty="0">
                <a:solidFill>
                  <a:srgbClr val="002B5C"/>
                </a:solidFill>
                <a:latin typeface="Helvetica" pitchFamily="2" charset="0"/>
              </a:rPr>
              <a:t>What should you do if you find yourself in water unexpectedly?</a:t>
            </a:r>
          </a:p>
          <a:p>
            <a:pPr marL="285750" indent="-285750">
              <a:lnSpc>
                <a:spcPts val="162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1200" dirty="0">
                <a:solidFill>
                  <a:srgbClr val="002B5C"/>
                </a:solidFill>
                <a:latin typeface="Helvetica" pitchFamily="2" charset="0"/>
              </a:rPr>
              <a:t>How would you challenge dangerous behaviour you see?</a:t>
            </a:r>
          </a:p>
        </p:txBody>
      </p:sp>
      <p:pic>
        <p:nvPicPr>
          <p:cNvPr id="4" name="Picture 3" descr="A body of water with trees around it&#10;&#10;Description automatically generated with medium confidence">
            <a:extLst>
              <a:ext uri="{FF2B5EF4-FFF2-40B4-BE49-F238E27FC236}">
                <a16:creationId xmlns:a16="http://schemas.microsoft.com/office/drawing/2014/main" id="{2B9973BB-6199-C5B4-A002-49E458A527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/>
          <a:stretch/>
        </p:blipFill>
        <p:spPr>
          <a:xfrm>
            <a:off x="2123728" y="1446780"/>
            <a:ext cx="6696987" cy="486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68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DBA07D1A-F872-8C4A-B742-28B401D7A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7" y="6466002"/>
            <a:ext cx="9144000" cy="3813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A779D7-4D85-7D50-D2CF-E8155A5F57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00" b="34250"/>
          <a:stretch/>
        </p:blipFill>
        <p:spPr>
          <a:xfrm>
            <a:off x="971600" y="1268760"/>
            <a:ext cx="7548257" cy="527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57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72EC027-24B3-0947-871F-82F88DF04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5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9FA387-20F5-1842-90D6-FFDCF28E2973}"/>
              </a:ext>
            </a:extLst>
          </p:cNvPr>
          <p:cNvSpPr txBox="1">
            <a:spLocks/>
          </p:cNvSpPr>
          <p:nvPr/>
        </p:nvSpPr>
        <p:spPr>
          <a:xfrm>
            <a:off x="335758" y="332656"/>
            <a:ext cx="6264696" cy="86409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Helvetica 95 Black" panose="02000503000000020004" pitchFamily="2" charset="0"/>
                <a:ea typeface="Helvetica 95 Black" panose="02000503000000020004" pitchFamily="2" charset="0"/>
                <a:cs typeface="Helvetica 95 Black" panose="02000503000000020004" pitchFamily="2" charset="0"/>
              </a:rPr>
              <a:t>Starter activity</a:t>
            </a:r>
            <a:endParaRPr lang="en-GB" sz="2400" b="1" dirty="0">
              <a:solidFill>
                <a:schemeClr val="bg2"/>
              </a:solidFill>
              <a:latin typeface="Helvetica" pitchFamily="2" charset="0"/>
              <a:ea typeface="Helvetica 95 Black" panose="02000503000000020004" pitchFamily="2" charset="0"/>
              <a:cs typeface="Helvetica 95 Black" panose="02000503000000020004" pitchFamily="2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634E79-E10D-1F42-B66B-68971619F57C}"/>
              </a:ext>
            </a:extLst>
          </p:cNvPr>
          <p:cNvSpPr txBox="1">
            <a:spLocks/>
          </p:cNvSpPr>
          <p:nvPr/>
        </p:nvSpPr>
        <p:spPr>
          <a:xfrm>
            <a:off x="323528" y="1518788"/>
            <a:ext cx="1584176" cy="365261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B5C"/>
                </a:solidFill>
              </a:rPr>
              <a:t>Can you think of somewhere local that is similar to this photo?</a:t>
            </a:r>
          </a:p>
          <a:p>
            <a:endParaRPr lang="en-GB" sz="1600" dirty="0">
              <a:solidFill>
                <a:srgbClr val="002B5C"/>
              </a:solidFill>
            </a:endParaRPr>
          </a:p>
          <a:p>
            <a:r>
              <a:rPr lang="en-GB" sz="1600" dirty="0">
                <a:solidFill>
                  <a:srgbClr val="002B5C"/>
                </a:solidFill>
              </a:rPr>
              <a:t>What sort of activities can you do there?</a:t>
            </a:r>
          </a:p>
        </p:txBody>
      </p:sp>
      <p:pic>
        <p:nvPicPr>
          <p:cNvPr id="5" name="Picture 4" descr="A body of water with trees around it&#10;&#10;Description automatically generated with medium confidence">
            <a:extLst>
              <a:ext uri="{FF2B5EF4-FFF2-40B4-BE49-F238E27FC236}">
                <a16:creationId xmlns:a16="http://schemas.microsoft.com/office/drawing/2014/main" id="{1659B33C-5534-07A6-7059-CD88948C46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/>
          <a:stretch/>
        </p:blipFill>
        <p:spPr>
          <a:xfrm>
            <a:off x="2123728" y="1446780"/>
            <a:ext cx="6696987" cy="486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8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BADC53D-6D98-13B1-5F56-E8DF2847F7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576" y="1412776"/>
            <a:ext cx="7560840" cy="50405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C508BD-0759-4A19-A4E4-C2C32609DB28}"/>
              </a:ext>
            </a:extLst>
          </p:cNvPr>
          <p:cNvSpPr/>
          <p:nvPr/>
        </p:nvSpPr>
        <p:spPr>
          <a:xfrm>
            <a:off x="996596" y="1628800"/>
            <a:ext cx="4727532" cy="13849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en-GB" sz="1500" b="1" dirty="0">
                <a:solidFill>
                  <a:srgbClr val="002060"/>
                </a:solidFill>
                <a:latin typeface="Helvetica" pitchFamily="2" charset="0"/>
              </a:rPr>
              <a:t>Objectives: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GB" sz="1500" b="1" dirty="0">
                <a:solidFill>
                  <a:srgbClr val="002060"/>
                </a:solidFill>
                <a:latin typeface="Helvetica" pitchFamily="2" charset="0"/>
              </a:rPr>
              <a:t>To develop an understanding </a:t>
            </a:r>
            <a:br>
              <a:rPr lang="en-GB" sz="1500" b="1" dirty="0">
                <a:solidFill>
                  <a:srgbClr val="002060"/>
                </a:solidFill>
                <a:latin typeface="Helvetica" pitchFamily="2" charset="0"/>
              </a:rPr>
            </a:br>
            <a:r>
              <a:rPr lang="en-GB" sz="1500" b="1" dirty="0">
                <a:solidFill>
                  <a:srgbClr val="002060"/>
                </a:solidFill>
                <a:latin typeface="Helvetica" pitchFamily="2" charset="0"/>
              </a:rPr>
              <a:t>of the dangers of alcohol around water.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GB" sz="1500" b="1" dirty="0">
                <a:solidFill>
                  <a:srgbClr val="002060"/>
                </a:solidFill>
                <a:latin typeface="Helvetica" pitchFamily="2" charset="0"/>
              </a:rPr>
              <a:t>To develop an understanding of how you can keep yourself and others safe around water, </a:t>
            </a:r>
            <a:br>
              <a:rPr lang="en-GB" sz="1500" b="1" dirty="0">
                <a:solidFill>
                  <a:srgbClr val="002060"/>
                </a:solidFill>
                <a:latin typeface="Helvetica" pitchFamily="2" charset="0"/>
              </a:rPr>
            </a:br>
            <a:r>
              <a:rPr lang="en-GB" sz="1500" b="1" dirty="0">
                <a:solidFill>
                  <a:srgbClr val="002060"/>
                </a:solidFill>
                <a:latin typeface="Helvetica" pitchFamily="2" charset="0"/>
              </a:rPr>
              <a:t>and how to respond in an emergency.</a:t>
            </a:r>
            <a:endParaRPr lang="en-US" sz="1500" b="1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EB1B9-0FBE-2243-B6CB-FCD388D4F8B0}"/>
              </a:ext>
            </a:extLst>
          </p:cNvPr>
          <p:cNvSpPr txBox="1"/>
          <p:nvPr/>
        </p:nvSpPr>
        <p:spPr>
          <a:xfrm>
            <a:off x="-482138" y="10806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8B65063-940C-18D7-4A32-C8937C39AB6A}"/>
              </a:ext>
            </a:extLst>
          </p:cNvPr>
          <p:cNvSpPr txBox="1">
            <a:spLocks/>
          </p:cNvSpPr>
          <p:nvPr/>
        </p:nvSpPr>
        <p:spPr>
          <a:xfrm>
            <a:off x="335758" y="332656"/>
            <a:ext cx="6264696" cy="86409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Helvetica 95 Black" panose="02000503000000020004" pitchFamily="2" charset="0"/>
                <a:ea typeface="Helvetica 95 Black" panose="02000503000000020004" pitchFamily="2" charset="0"/>
                <a:cs typeface="Helvetica 95 Black" panose="02000503000000020004" pitchFamily="2" charset="0"/>
              </a:rPr>
              <a:t>Learning objectives</a:t>
            </a:r>
            <a:endParaRPr lang="en-GB" sz="2400" b="1" dirty="0">
              <a:solidFill>
                <a:schemeClr val="bg2"/>
              </a:solidFill>
              <a:latin typeface="Helvetica" pitchFamily="2" charset="0"/>
              <a:ea typeface="Helvetica 95 Black" panose="02000503000000020004" pitchFamily="2" charset="0"/>
              <a:cs typeface="Helvetica 95 Black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90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1A07FC6-1A20-DBA9-DB6A-87AFC54B8E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010" b="16620"/>
          <a:stretch/>
        </p:blipFill>
        <p:spPr>
          <a:xfrm>
            <a:off x="0" y="5373216"/>
            <a:ext cx="9144000" cy="15121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0216A2A-6355-4914-BB9B-694D08EA614D}"/>
              </a:ext>
            </a:extLst>
          </p:cNvPr>
          <p:cNvSpPr/>
          <p:nvPr/>
        </p:nvSpPr>
        <p:spPr>
          <a:xfrm>
            <a:off x="2195736" y="6237312"/>
            <a:ext cx="52754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chemeClr val="bg1"/>
                </a:solidFill>
                <a:latin typeface="Helvetica" pitchFamily="2" charset="0"/>
              </a:rPr>
              <a:t>W</a:t>
            </a:r>
            <a:r>
              <a:rPr lang="en-GB" sz="1600" dirty="0">
                <a:solidFill>
                  <a:schemeClr val="bg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hat type of information might be near water to help warn you of potential dangers?</a:t>
            </a:r>
            <a:r>
              <a:rPr lang="en-GB" sz="1600" dirty="0">
                <a:solidFill>
                  <a:schemeClr val="bg1"/>
                </a:solidFill>
                <a:effectLst/>
                <a:latin typeface="Helvetica" pitchFamily="2" charset="0"/>
              </a:rPr>
              <a:t> </a:t>
            </a:r>
            <a:endParaRPr lang="en-GB" sz="1600" dirty="0">
              <a:solidFill>
                <a:schemeClr val="bg1"/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FB44A6A-1A42-FF45-B3E7-406FE20125BD}"/>
              </a:ext>
            </a:extLst>
          </p:cNvPr>
          <p:cNvSpPr txBox="1">
            <a:spLocks/>
          </p:cNvSpPr>
          <p:nvPr/>
        </p:nvSpPr>
        <p:spPr>
          <a:xfrm>
            <a:off x="340310" y="1317958"/>
            <a:ext cx="7075648" cy="526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200" b="1" dirty="0">
                <a:solidFill>
                  <a:schemeClr val="bg2"/>
                </a:solidFill>
                <a:latin typeface="Helvetica 95 Black" panose="02000503000000020004" pitchFamily="2" charset="0"/>
                <a:ea typeface="Helvetica 95 Black" panose="02000503000000020004" pitchFamily="2" charset="0"/>
                <a:cs typeface="Helvetica 95 Black" panose="02000503000000020004" pitchFamily="2" charset="0"/>
              </a:rPr>
              <a:t>Activity 1  </a:t>
            </a:r>
            <a:r>
              <a:rPr lang="en-GB" sz="2200" b="1" dirty="0">
                <a:solidFill>
                  <a:schemeClr val="tx2"/>
                </a:solidFill>
                <a:latin typeface="Helvetica 95 Black" panose="02000503000000020004" pitchFamily="2" charset="0"/>
                <a:ea typeface="Helvetica 95 Black" panose="02000503000000020004" pitchFamily="2" charset="0"/>
                <a:cs typeface="Helvetica 95 Black" panose="02000503000000020004" pitchFamily="2" charset="0"/>
              </a:rPr>
              <a:t>Stop and Think, Spot the Dangers</a:t>
            </a:r>
            <a:endParaRPr lang="en-GB" sz="2200" b="1" dirty="0">
              <a:latin typeface="Helvetica 95 Black" panose="02000503000000020004" pitchFamily="2" charset="0"/>
              <a:ea typeface="Helvetica 95 Black" panose="02000503000000020004" pitchFamily="2" charset="0"/>
              <a:cs typeface="Helvetica 95 Black" panose="02000503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F2A58-9847-1877-C310-42248F31F6CA}"/>
              </a:ext>
            </a:extLst>
          </p:cNvPr>
          <p:cNvSpPr txBox="1"/>
          <p:nvPr/>
        </p:nvSpPr>
        <p:spPr>
          <a:xfrm>
            <a:off x="323528" y="1972930"/>
            <a:ext cx="4248472" cy="21680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20000">
              <a:lnSpc>
                <a:spcPts val="1660"/>
              </a:lnSpc>
            </a:pPr>
            <a:r>
              <a:rPr lang="en-GB" sz="1300" b="1" dirty="0">
                <a:solidFill>
                  <a:schemeClr val="tx2"/>
                </a:solidFill>
                <a:latin typeface="Helvetica" pitchFamily="2" charset="0"/>
                <a:cs typeface="Arial" panose="020B0604020202020204" pitchFamily="34" charset="0"/>
              </a:rPr>
              <a:t>Imagine you and a few friends are hanging out after school by a canal</a:t>
            </a:r>
            <a:br>
              <a:rPr lang="en-GB" sz="1300" b="1" dirty="0">
                <a:solidFill>
                  <a:schemeClr val="tx2"/>
                </a:solidFill>
                <a:latin typeface="Helvetica" pitchFamily="2" charset="0"/>
                <a:cs typeface="Arial" panose="020B0604020202020204" pitchFamily="34" charset="0"/>
              </a:rPr>
            </a:br>
            <a:endParaRPr lang="en-GB" sz="1300" b="1" dirty="0">
              <a:solidFill>
                <a:schemeClr val="tx2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defTabSz="720000">
              <a:lnSpc>
                <a:spcPts val="1660"/>
              </a:lnSpc>
            </a:pPr>
            <a:r>
              <a:rPr lang="en-GB" sz="1200" dirty="0">
                <a:solidFill>
                  <a:schemeClr val="tx2"/>
                </a:solidFill>
                <a:latin typeface="Helvetica" pitchFamily="2" charset="0"/>
              </a:rPr>
              <a:t>It’s important to </a:t>
            </a:r>
            <a:r>
              <a:rPr lang="en-GB" sz="1200" b="1" dirty="0">
                <a:solidFill>
                  <a:schemeClr val="tx2"/>
                </a:solidFill>
                <a:latin typeface="Helvetica" pitchFamily="2" charset="0"/>
              </a:rPr>
              <a:t>Stop and Think, Spot the Dangers </a:t>
            </a:r>
            <a:br>
              <a:rPr lang="en-GB" sz="1200" b="1" dirty="0">
                <a:solidFill>
                  <a:schemeClr val="tx2"/>
                </a:solidFill>
                <a:latin typeface="Helvetica" pitchFamily="2" charset="0"/>
              </a:rPr>
            </a:br>
            <a:r>
              <a:rPr lang="en-GB" sz="1200" dirty="0">
                <a:solidFill>
                  <a:schemeClr val="tx2"/>
                </a:solidFill>
                <a:latin typeface="Helvetica" pitchFamily="2" charset="0"/>
              </a:rPr>
              <a:t>when you’re near water.</a:t>
            </a:r>
          </a:p>
          <a:p>
            <a:pPr marL="342900" indent="-342900" defTabSz="720000">
              <a:lnSpc>
                <a:spcPts val="1660"/>
              </a:lnSpc>
              <a:buFont typeface="+mj-lt"/>
              <a:buAutoNum type="arabicPeriod"/>
            </a:pPr>
            <a:r>
              <a:rPr lang="en-GB" sz="1200" dirty="0">
                <a:solidFill>
                  <a:schemeClr val="tx2"/>
                </a:solidFill>
                <a:latin typeface="Helvetica" pitchFamily="2" charset="0"/>
              </a:rPr>
              <a:t>Can you see any dangers in this picture?</a:t>
            </a:r>
          </a:p>
          <a:p>
            <a:pPr marL="342900" indent="-342900" defTabSz="720000">
              <a:lnSpc>
                <a:spcPts val="1660"/>
              </a:lnSpc>
              <a:buFont typeface="+mj-lt"/>
              <a:buAutoNum type="arabicPeriod"/>
            </a:pPr>
            <a:r>
              <a:rPr lang="en-GB" sz="1200" dirty="0">
                <a:solidFill>
                  <a:schemeClr val="tx2"/>
                </a:solidFill>
                <a:latin typeface="Helvetica" pitchFamily="2" charset="0"/>
              </a:rPr>
              <a:t>What dangers might be hidden?</a:t>
            </a:r>
          </a:p>
          <a:p>
            <a:pPr marL="342900" indent="-342900" defTabSz="720000">
              <a:lnSpc>
                <a:spcPts val="1660"/>
              </a:lnSpc>
              <a:buFont typeface="+mj-lt"/>
              <a:buAutoNum type="arabicPeriod"/>
            </a:pPr>
            <a:r>
              <a:rPr lang="en-GB" sz="1200" dirty="0">
                <a:solidFill>
                  <a:schemeClr val="tx2"/>
                </a:solidFill>
                <a:latin typeface="Helvetica" pitchFamily="2" charset="0"/>
              </a:rPr>
              <a:t>It’s important to identify where you are and if there is rescue equipment near you. How could you get help if you got into trouble here?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457831-287E-70E4-3257-28C201E4CB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" b="4783"/>
          <a:stretch/>
        </p:blipFill>
        <p:spPr>
          <a:xfrm>
            <a:off x="4644009" y="1916832"/>
            <a:ext cx="4104456" cy="2168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46FA5D-1A4B-E8A7-3638-BCF54B1A1F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113"/>
          <a:stretch/>
        </p:blipFill>
        <p:spPr>
          <a:xfrm>
            <a:off x="107504" y="3986219"/>
            <a:ext cx="9144000" cy="18190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BB986C-89D2-D762-E1C5-EAD462820B9E}"/>
              </a:ext>
            </a:extLst>
          </p:cNvPr>
          <p:cNvSpPr/>
          <p:nvPr/>
        </p:nvSpPr>
        <p:spPr>
          <a:xfrm>
            <a:off x="467544" y="4293096"/>
            <a:ext cx="1656184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B7952-26AD-C911-EEBE-B4C017B0E1B9}"/>
              </a:ext>
            </a:extLst>
          </p:cNvPr>
          <p:cNvSpPr/>
          <p:nvPr/>
        </p:nvSpPr>
        <p:spPr>
          <a:xfrm>
            <a:off x="2051720" y="4293096"/>
            <a:ext cx="1656184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F9B4DC-0630-1A21-846F-371A4B9CF60C}"/>
              </a:ext>
            </a:extLst>
          </p:cNvPr>
          <p:cNvSpPr/>
          <p:nvPr/>
        </p:nvSpPr>
        <p:spPr>
          <a:xfrm>
            <a:off x="3746706" y="4293096"/>
            <a:ext cx="1656184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53C0A2-1EAF-5F27-3250-7598C96711B0}"/>
              </a:ext>
            </a:extLst>
          </p:cNvPr>
          <p:cNvSpPr/>
          <p:nvPr/>
        </p:nvSpPr>
        <p:spPr>
          <a:xfrm>
            <a:off x="5235394" y="4293096"/>
            <a:ext cx="1656184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303B72-619E-A299-1B18-C9C4FABB95F4}"/>
              </a:ext>
            </a:extLst>
          </p:cNvPr>
          <p:cNvSpPr/>
          <p:nvPr/>
        </p:nvSpPr>
        <p:spPr>
          <a:xfrm>
            <a:off x="6813292" y="4293096"/>
            <a:ext cx="1656184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0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35AC51A-1B8F-6D4C-1092-C807C5981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060848"/>
            <a:ext cx="7838038" cy="424847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12D7C7E-86B1-574F-A634-2FB222747F37}"/>
              </a:ext>
            </a:extLst>
          </p:cNvPr>
          <p:cNvSpPr txBox="1">
            <a:spLocks/>
          </p:cNvSpPr>
          <p:nvPr/>
        </p:nvSpPr>
        <p:spPr>
          <a:xfrm>
            <a:off x="340310" y="1317958"/>
            <a:ext cx="7075648" cy="526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200" b="1" dirty="0">
                <a:solidFill>
                  <a:schemeClr val="tx2"/>
                </a:solidFill>
                <a:latin typeface="Helvetica 95 Black" panose="02000503000000020004" pitchFamily="2" charset="0"/>
                <a:ea typeface="Helvetica 95 Black" panose="02000503000000020004" pitchFamily="2" charset="0"/>
                <a:cs typeface="Helvetica 95 Black" panose="02000503000000020004" pitchFamily="2" charset="0"/>
              </a:rPr>
              <a:t>Cold water shock</a:t>
            </a:r>
            <a:endParaRPr lang="en-GB" sz="2200" b="1" dirty="0">
              <a:latin typeface="Helvetica 95 Black" panose="02000503000000020004" pitchFamily="2" charset="0"/>
              <a:ea typeface="Helvetica 95 Black" panose="02000503000000020004" pitchFamily="2" charset="0"/>
              <a:cs typeface="Helvetica 95 Black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69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17992D70-D6C9-C2ED-BA3C-9CD4B973F902}"/>
              </a:ext>
            </a:extLst>
          </p:cNvPr>
          <p:cNvSpPr txBox="1"/>
          <p:nvPr/>
        </p:nvSpPr>
        <p:spPr>
          <a:xfrm>
            <a:off x="6948264" y="6392361"/>
            <a:ext cx="18722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/>
              <a:t>Note: Scotland data only 2017 – 2021, WAID</a:t>
            </a:r>
          </a:p>
          <a:p>
            <a:endParaRPr lang="en-US" sz="10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CD7AAB4-B038-38D8-3346-DBDA889F1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228" y="4797152"/>
            <a:ext cx="8125544" cy="94816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5F4EFFD-E571-AA8F-CB33-170283E82C79}"/>
              </a:ext>
            </a:extLst>
          </p:cNvPr>
          <p:cNvSpPr txBox="1">
            <a:spLocks/>
          </p:cNvSpPr>
          <p:nvPr/>
        </p:nvSpPr>
        <p:spPr>
          <a:xfrm>
            <a:off x="340310" y="1317958"/>
            <a:ext cx="7075648" cy="526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200" b="1" dirty="0">
                <a:solidFill>
                  <a:schemeClr val="bg2"/>
                </a:solidFill>
                <a:latin typeface="Helvetica 95 Black" panose="02000503000000020004" pitchFamily="2" charset="0"/>
                <a:ea typeface="Helvetica 95 Black" panose="02000503000000020004" pitchFamily="2" charset="0"/>
                <a:cs typeface="Helvetica 95 Black" panose="02000503000000020004" pitchFamily="2" charset="0"/>
              </a:rPr>
              <a:t>Activity 2</a:t>
            </a:r>
            <a:endParaRPr lang="en-GB" sz="2200" b="1" dirty="0">
              <a:latin typeface="Helvetica 95 Black" panose="02000503000000020004" pitchFamily="2" charset="0"/>
              <a:ea typeface="Helvetica 95 Black" panose="02000503000000020004" pitchFamily="2" charset="0"/>
              <a:cs typeface="Helvetica 95 Black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2EFC9-1B96-803A-F7B0-EDF6C0CA8229}"/>
              </a:ext>
            </a:extLst>
          </p:cNvPr>
          <p:cNvSpPr txBox="1"/>
          <p:nvPr/>
        </p:nvSpPr>
        <p:spPr>
          <a:xfrm>
            <a:off x="323528" y="1972929"/>
            <a:ext cx="2376264" cy="2214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20000">
              <a:lnSpc>
                <a:spcPts val="1660"/>
              </a:lnSpc>
            </a:pPr>
            <a:r>
              <a:rPr lang="en-GB" sz="1200" dirty="0">
                <a:solidFill>
                  <a:schemeClr val="tx2"/>
                </a:solidFill>
                <a:latin typeface="Helvetica" pitchFamily="2" charset="0"/>
              </a:rPr>
              <a:t>It’s important to </a:t>
            </a:r>
            <a:r>
              <a:rPr lang="en-GB" sz="1200" b="1" dirty="0">
                <a:solidFill>
                  <a:schemeClr val="tx2"/>
                </a:solidFill>
                <a:latin typeface="Helvetica" pitchFamily="2" charset="0"/>
              </a:rPr>
              <a:t>Stop and Think, </a:t>
            </a:r>
            <a:br>
              <a:rPr lang="en-GB" sz="1200" b="1" dirty="0">
                <a:solidFill>
                  <a:schemeClr val="tx2"/>
                </a:solidFill>
                <a:latin typeface="Helvetica" pitchFamily="2" charset="0"/>
              </a:rPr>
            </a:br>
            <a:r>
              <a:rPr lang="en-GB" sz="1200" b="1" dirty="0">
                <a:solidFill>
                  <a:schemeClr val="tx2"/>
                </a:solidFill>
                <a:latin typeface="Helvetica" pitchFamily="2" charset="0"/>
              </a:rPr>
              <a:t>Spot the Dangers </a:t>
            </a:r>
            <a:r>
              <a:rPr lang="en-GB" sz="1200" dirty="0">
                <a:solidFill>
                  <a:schemeClr val="tx2"/>
                </a:solidFill>
                <a:latin typeface="Helvetica" pitchFamily="2" charset="0"/>
              </a:rPr>
              <a:t>when you’re near water.</a:t>
            </a:r>
          </a:p>
          <a:p>
            <a:pPr defTabSz="720000">
              <a:lnSpc>
                <a:spcPts val="1660"/>
              </a:lnSpc>
            </a:pPr>
            <a:endParaRPr lang="en-GB" sz="1200" dirty="0">
              <a:solidFill>
                <a:schemeClr val="tx2"/>
              </a:solidFill>
              <a:latin typeface="Helvetica" pitchFamily="2" charset="0"/>
            </a:endParaRPr>
          </a:p>
          <a:p>
            <a:pPr marL="342900" indent="-342900" defTabSz="720000">
              <a:lnSpc>
                <a:spcPts val="1660"/>
              </a:lnSpc>
              <a:buFont typeface="+mj-lt"/>
              <a:buAutoNum type="arabicPeriod"/>
            </a:pPr>
            <a:r>
              <a:rPr lang="en-GB" sz="1200" dirty="0">
                <a:solidFill>
                  <a:schemeClr val="tx2"/>
                </a:solidFill>
                <a:latin typeface="Helvetica" pitchFamily="2" charset="0"/>
              </a:rPr>
              <a:t>What additional dangers might alcohol bring to this scenario?</a:t>
            </a:r>
          </a:p>
          <a:p>
            <a:pPr marL="342900" indent="-342900" defTabSz="720000">
              <a:lnSpc>
                <a:spcPts val="1660"/>
              </a:lnSpc>
              <a:buFont typeface="+mj-lt"/>
              <a:buAutoNum type="arabicPeriod"/>
            </a:pPr>
            <a:r>
              <a:rPr lang="en-GB" sz="1200" dirty="0">
                <a:solidFill>
                  <a:schemeClr val="tx2"/>
                </a:solidFill>
                <a:latin typeface="Helvetica" pitchFamily="2" charset="0"/>
              </a:rPr>
              <a:t>How might alcohol increase the effects of Cold Water Shock?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B643C1-50F2-C8A3-2AB5-D10AEB29EF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" b="4783"/>
          <a:stretch/>
        </p:blipFill>
        <p:spPr>
          <a:xfrm>
            <a:off x="2843808" y="1568069"/>
            <a:ext cx="5904657" cy="3118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3FED8-584B-2E76-6C8B-D0AE3481D3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010" b="16620"/>
          <a:stretch/>
        </p:blipFill>
        <p:spPr>
          <a:xfrm>
            <a:off x="0" y="5373216"/>
            <a:ext cx="9144000" cy="15121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7F14DF-1F42-554B-3ABF-FFDFCCF1BF02}"/>
              </a:ext>
            </a:extLst>
          </p:cNvPr>
          <p:cNvSpPr/>
          <p:nvPr/>
        </p:nvSpPr>
        <p:spPr>
          <a:xfrm>
            <a:off x="2195736" y="6387899"/>
            <a:ext cx="5832648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/>
            <a:r>
              <a:rPr lang="en-GB" sz="1600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Do you think there could be a delay to the emergency response?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5FA9F8-F534-0A28-40D7-F8DB4B7D4D4F}"/>
              </a:ext>
            </a:extLst>
          </p:cNvPr>
          <p:cNvSpPr/>
          <p:nvPr/>
        </p:nvSpPr>
        <p:spPr>
          <a:xfrm>
            <a:off x="539552" y="4797152"/>
            <a:ext cx="2016224" cy="94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DB8C99-1DBE-01F5-52BC-78D235004FB5}"/>
              </a:ext>
            </a:extLst>
          </p:cNvPr>
          <p:cNvSpPr/>
          <p:nvPr/>
        </p:nvSpPr>
        <p:spPr>
          <a:xfrm>
            <a:off x="2637798" y="4797152"/>
            <a:ext cx="1862194" cy="94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28F50B-1FB3-7D34-C661-E13914974B3B}"/>
              </a:ext>
            </a:extLst>
          </p:cNvPr>
          <p:cNvSpPr/>
          <p:nvPr/>
        </p:nvSpPr>
        <p:spPr>
          <a:xfrm>
            <a:off x="4582014" y="4797152"/>
            <a:ext cx="1644166" cy="94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4F1D37-7389-D44A-C2B1-E662E54D67AF}"/>
              </a:ext>
            </a:extLst>
          </p:cNvPr>
          <p:cNvSpPr/>
          <p:nvPr/>
        </p:nvSpPr>
        <p:spPr>
          <a:xfrm>
            <a:off x="6328512" y="4797152"/>
            <a:ext cx="2203928" cy="94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7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Cold Water Kills">
            <a:hlinkClick r:id="" action="ppaction://media"/>
            <a:extLst>
              <a:ext uri="{FF2B5EF4-FFF2-40B4-BE49-F238E27FC236}">
                <a16:creationId xmlns:a16="http://schemas.microsoft.com/office/drawing/2014/main" id="{6F9D7DA8-CC94-FB18-8C54-9C11B44A89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3568" y="1844824"/>
            <a:ext cx="7557017" cy="42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3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EDA5703-E38A-86D9-30D4-0B48CD458359}"/>
              </a:ext>
            </a:extLst>
          </p:cNvPr>
          <p:cNvSpPr txBox="1">
            <a:spLocks/>
          </p:cNvSpPr>
          <p:nvPr/>
        </p:nvSpPr>
        <p:spPr>
          <a:xfrm>
            <a:off x="340310" y="1510818"/>
            <a:ext cx="7075648" cy="526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200" b="1" dirty="0">
                <a:solidFill>
                  <a:schemeClr val="bg2"/>
                </a:solidFill>
                <a:latin typeface="Helvetica 95 Black" panose="02000503000000020004" pitchFamily="2" charset="0"/>
                <a:ea typeface="Helvetica 95 Black" panose="02000503000000020004" pitchFamily="2" charset="0"/>
                <a:cs typeface="Helvetica 95 Black" panose="02000503000000020004" pitchFamily="2" charset="0"/>
              </a:rPr>
              <a:t>Activity 3</a:t>
            </a:r>
            <a:endParaRPr lang="en-GB" sz="2200" b="1" dirty="0">
              <a:latin typeface="Helvetica 95 Black" panose="02000503000000020004" pitchFamily="2" charset="0"/>
              <a:ea typeface="Helvetica 95 Black" panose="02000503000000020004" pitchFamily="2" charset="0"/>
              <a:cs typeface="Helvetica 95 Black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53F2FD-C847-81F5-6FC4-BC071F7E6393}"/>
              </a:ext>
            </a:extLst>
          </p:cNvPr>
          <p:cNvSpPr txBox="1"/>
          <p:nvPr/>
        </p:nvSpPr>
        <p:spPr>
          <a:xfrm>
            <a:off x="323528" y="2165789"/>
            <a:ext cx="1800200" cy="1312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defTabSz="720000">
              <a:lnSpc>
                <a:spcPts val="1660"/>
              </a:lnSpc>
              <a:buFont typeface="+mj-lt"/>
              <a:buAutoNum type="arabicPeriod"/>
            </a:pPr>
            <a:r>
              <a:rPr lang="en-GB" sz="1200" dirty="0">
                <a:solidFill>
                  <a:schemeClr val="tx2"/>
                </a:solidFill>
                <a:latin typeface="Helvetica" pitchFamily="2" charset="0"/>
              </a:rPr>
              <a:t>What additional dangers might alcohol bring to this scenario?</a:t>
            </a:r>
          </a:p>
          <a:p>
            <a:pPr marL="342900" indent="-342900" defTabSz="720000">
              <a:lnSpc>
                <a:spcPts val="1660"/>
              </a:lnSpc>
              <a:buFont typeface="+mj-lt"/>
              <a:buAutoNum type="arabicPeriod"/>
            </a:pPr>
            <a:r>
              <a:rPr lang="en-GB" sz="1200" dirty="0">
                <a:solidFill>
                  <a:schemeClr val="tx2"/>
                </a:solidFill>
                <a:latin typeface="Helvetica" pitchFamily="2" charset="0"/>
              </a:rPr>
              <a:t>Why is it safer to be in a group?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277B85-5CE4-F11D-48EC-CD6D00A685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21093" r="8711" b="43338"/>
          <a:stretch/>
        </p:blipFill>
        <p:spPr>
          <a:xfrm>
            <a:off x="1043608" y="4612063"/>
            <a:ext cx="7326150" cy="18559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EF178A-752A-C324-F070-02E0D3ECDC5D}"/>
              </a:ext>
            </a:extLst>
          </p:cNvPr>
          <p:cNvSpPr/>
          <p:nvPr/>
        </p:nvSpPr>
        <p:spPr>
          <a:xfrm>
            <a:off x="827584" y="4612063"/>
            <a:ext cx="1872208" cy="1769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305BF9-C7A9-5677-D25C-AB025A46DAE1}"/>
              </a:ext>
            </a:extLst>
          </p:cNvPr>
          <p:cNvSpPr/>
          <p:nvPr/>
        </p:nvSpPr>
        <p:spPr>
          <a:xfrm>
            <a:off x="3203848" y="4612063"/>
            <a:ext cx="1872208" cy="1769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E0E813-745D-7A95-1429-B045D472E33A}"/>
              </a:ext>
            </a:extLst>
          </p:cNvPr>
          <p:cNvSpPr/>
          <p:nvPr/>
        </p:nvSpPr>
        <p:spPr>
          <a:xfrm>
            <a:off x="5375548" y="4612063"/>
            <a:ext cx="2940868" cy="1769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ree, outdoor, snow, nature&#10;&#10;Description automatically generated">
            <a:extLst>
              <a:ext uri="{FF2B5EF4-FFF2-40B4-BE49-F238E27FC236}">
                <a16:creationId xmlns:a16="http://schemas.microsoft.com/office/drawing/2014/main" id="{CC0000C0-1D83-92E5-4BB1-F6299BB522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9" r="49682"/>
          <a:stretch/>
        </p:blipFill>
        <p:spPr>
          <a:xfrm rot="5400000">
            <a:off x="4026006" y="-155916"/>
            <a:ext cx="3024338" cy="63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2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Alcohol and water safety">
            <a:hlinkClick r:id="" action="ppaction://media"/>
            <a:extLst>
              <a:ext uri="{FF2B5EF4-FFF2-40B4-BE49-F238E27FC236}">
                <a16:creationId xmlns:a16="http://schemas.microsoft.com/office/drawing/2014/main" id="{67EE2788-1CD7-AD80-5FF6-415B1A45F0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3671" y="1628800"/>
            <a:ext cx="815665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1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3">
      <a:dk1>
        <a:sysClr val="windowText" lastClr="000000"/>
      </a:dk1>
      <a:lt1>
        <a:sysClr val="window" lastClr="FFFFFF"/>
      </a:lt1>
      <a:dk2>
        <a:srgbClr val="002B5C"/>
      </a:dk2>
      <a:lt2>
        <a:srgbClr val="007FBD"/>
      </a:lt2>
      <a:accent1>
        <a:srgbClr val="C6D9F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FB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B035A55FBBEC4D976FE665FCDDED92" ma:contentTypeVersion="2" ma:contentTypeDescription="Create a new document." ma:contentTypeScope="" ma:versionID="d2f70710aa819594bd50779f0e324de3">
  <xsd:schema xmlns:xsd="http://www.w3.org/2001/XMLSchema" xmlns:xs="http://www.w3.org/2001/XMLSchema" xmlns:p="http://schemas.microsoft.com/office/2006/metadata/properties" xmlns:ns2="dabdbe7d-a771-491c-8c73-dc9f285b751f" targetNamespace="http://schemas.microsoft.com/office/2006/metadata/properties" ma:root="true" ma:fieldsID="3f33f65688d72be2df7ef3ea0dd9cef3" ns2:_="">
    <xsd:import namespace="dabdbe7d-a771-491c-8c73-dc9f285b75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bdbe7d-a771-491c-8c73-dc9f285b75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D064DE-41A2-4F97-B045-1061C533D5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DE5D8B-3A43-4962-9B53-88C2D408D896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abdbe7d-a771-491c-8c73-dc9f285b751f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CF43BD1-0330-4A21-8F37-0CB4E1715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bdbe7d-a771-491c-8c73-dc9f285b75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97156</TotalTime>
  <Words>338</Words>
  <Application>Microsoft Office PowerPoint</Application>
  <PresentationFormat>On-screen Show (4:3)</PresentationFormat>
  <Paragraphs>41</Paragraphs>
  <Slides>12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</vt:lpstr>
      <vt:lpstr>Helvetica 95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RoSPA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Water Safety Scotland</dc:creator>
  <cp:lastModifiedBy>Carlene McAvoy</cp:lastModifiedBy>
  <cp:revision>329</cp:revision>
  <dcterms:created xsi:type="dcterms:W3CDTF">2017-06-27T10:51:38Z</dcterms:created>
  <dcterms:modified xsi:type="dcterms:W3CDTF">2023-11-30T11:18:53Z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0x0101008DB035A55FBBEC4D976FE665FCDDED92</vt:lpwstr>
  </property>
</Properties>
</file>