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18" r:id="rId5"/>
    <p:sldId id="317" r:id="rId6"/>
    <p:sldId id="301" r:id="rId7"/>
    <p:sldId id="302" r:id="rId8"/>
    <p:sldId id="315" r:id="rId9"/>
    <p:sldId id="261" r:id="rId10"/>
    <p:sldId id="313" r:id="rId11"/>
    <p:sldId id="319" r:id="rId12"/>
    <p:sldId id="263" r:id="rId13"/>
    <p:sldId id="262" r:id="rId14"/>
    <p:sldId id="312" r:id="rId15"/>
    <p:sldId id="320" r:id="rId16"/>
    <p:sldId id="304" r:id="rId17"/>
    <p:sldId id="29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Erskine" initials="LE" lastIdx="29" clrIdx="0">
    <p:extLst>
      <p:ext uri="{19B8F6BF-5375-455C-9EA6-DF929625EA0E}">
        <p15:presenceInfo xmlns:p15="http://schemas.microsoft.com/office/powerpoint/2012/main" userId="S::Laura_Erskine@rnli.org.uk::35700926-1f7f-4c1d-9d02-aafcf6356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87" autoAdjust="0"/>
    <p:restoredTop sz="60668" autoAdjust="0"/>
  </p:normalViewPr>
  <p:slideViewPr>
    <p:cSldViewPr>
      <p:cViewPr varScale="1">
        <p:scale>
          <a:sx n="43" d="100"/>
          <a:sy n="43" d="100"/>
        </p:scale>
        <p:origin x="25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76244E-BBA3-4B36-B076-718715CBC1E8}" type="datetimeFigureOut">
              <a:rPr lang="en-GB" smtClean="0"/>
              <a:t>11/05/2023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F99EA-92DD-4127-AC64-7860277EFBC5}" type="slidenum">
              <a:rPr lang="en-GB" smtClean="0"/>
              <a:t>‹#›</a:t>
            </a:fld>
            <a:endParaRPr lang="en-GB" dirty="0"/>
          </a:p>
        </p:txBody>
      </p:sp>
    </p:spTree>
    <p:extLst>
      <p:ext uri="{BB962C8B-B14F-4D97-AF65-F5344CB8AC3E}">
        <p14:creationId xmlns:p14="http://schemas.microsoft.com/office/powerpoint/2010/main" val="298645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Starter Activity: Think of a body of water near you – it could be a river, loch or beach What do you do there?</a:t>
            </a:r>
          </a:p>
          <a:p>
            <a:r>
              <a:rPr lang="en-GB" sz="1800" dirty="0">
                <a:effectLst/>
                <a:latin typeface="Calibri" panose="020F0502020204030204" pitchFamily="34" charset="0"/>
                <a:ea typeface="Calibri" panose="020F0502020204030204" pitchFamily="34" charset="0"/>
              </a:rPr>
              <a:t>Challenge question: not all risks are easy to see which can be very dangerous. Can you think of any?</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2</a:t>
            </a:fld>
            <a:endParaRPr lang="en-GB" dirty="0"/>
          </a:p>
        </p:txBody>
      </p:sp>
    </p:spTree>
    <p:extLst>
      <p:ext uri="{BB962C8B-B14F-4D97-AF65-F5344CB8AC3E}">
        <p14:creationId xmlns:p14="http://schemas.microsoft.com/office/powerpoint/2010/main" val="1227658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Cameron’s Story: Please note that this video is advised for audiences over the age of 16, due to the sensitive nature of the content. </a:t>
            </a:r>
            <a:endParaRPr lang="en-GB" dirty="0"/>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11</a:t>
            </a:fld>
            <a:endParaRPr lang="en-GB" dirty="0"/>
          </a:p>
        </p:txBody>
      </p:sp>
    </p:spTree>
    <p:extLst>
      <p:ext uri="{BB962C8B-B14F-4D97-AF65-F5344CB8AC3E}">
        <p14:creationId xmlns:p14="http://schemas.microsoft.com/office/powerpoint/2010/main" val="3448147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Think of the same body of water again (that was discussed during the starter activity).</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Read aloud the questions on slide 12 and ask for feedback from the students. </a:t>
            </a: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12</a:t>
            </a:fld>
            <a:endParaRPr lang="en-GB" dirty="0"/>
          </a:p>
        </p:txBody>
      </p:sp>
    </p:spTree>
    <p:extLst>
      <p:ext uri="{BB962C8B-B14F-4D97-AF65-F5344CB8AC3E}">
        <p14:creationId xmlns:p14="http://schemas.microsoft.com/office/powerpoint/2010/main" val="2780109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Summarise the Water Safety Scotland code.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If appropriate and have time, ask</a:t>
            </a:r>
            <a:r>
              <a:rPr lang="en-GB" sz="1200" kern="1200" baseline="0" dirty="0">
                <a:solidFill>
                  <a:schemeClr val="tx1"/>
                </a:solidFill>
                <a:effectLst/>
                <a:latin typeface="+mn-lt"/>
                <a:ea typeface="+mn-ea"/>
                <a:cs typeface="+mn-cs"/>
              </a:rPr>
              <a:t> pupils:</a:t>
            </a:r>
          </a:p>
          <a:p>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Why should you never attempt to enter the water to help someone?</a:t>
            </a:r>
          </a:p>
          <a:p>
            <a:pPr lvl="0"/>
            <a:r>
              <a:rPr lang="en-GB" sz="1200" kern="1200" dirty="0">
                <a:solidFill>
                  <a:schemeClr val="tx1"/>
                </a:solidFill>
                <a:effectLst/>
                <a:latin typeface="+mn-lt"/>
                <a:ea typeface="+mn-ea"/>
                <a:cs typeface="+mn-cs"/>
              </a:rPr>
              <a:t>Who do you call in an emergency?</a:t>
            </a:r>
          </a:p>
          <a:p>
            <a:pPr lvl="0"/>
            <a:r>
              <a:rPr lang="en-GB" sz="1200" kern="1200" dirty="0">
                <a:solidFill>
                  <a:schemeClr val="tx1"/>
                </a:solidFill>
                <a:effectLst/>
                <a:latin typeface="+mn-lt"/>
                <a:ea typeface="+mn-ea"/>
                <a:cs typeface="+mn-cs"/>
              </a:rPr>
              <a:t>Who do you ask for when at the beach? At a loch?</a:t>
            </a:r>
          </a:p>
          <a:p>
            <a:pPr lvl="0"/>
            <a:r>
              <a:rPr lang="en-GB" sz="1200" kern="1200" dirty="0">
                <a:solidFill>
                  <a:schemeClr val="tx1"/>
                </a:solidFill>
                <a:effectLst/>
                <a:latin typeface="+mn-lt"/>
                <a:ea typeface="+mn-ea"/>
                <a:cs typeface="+mn-cs"/>
              </a:rPr>
              <a:t>Which three things can you do to stay safe near water?</a:t>
            </a:r>
          </a:p>
          <a:p>
            <a:pPr lvl="0"/>
            <a:r>
              <a:rPr lang="en-GB" sz="1200" kern="1200" dirty="0">
                <a:solidFill>
                  <a:schemeClr val="tx1"/>
                </a:solidFill>
                <a:effectLst/>
                <a:latin typeface="+mn-lt"/>
                <a:ea typeface="+mn-ea"/>
                <a:cs typeface="+mn-cs"/>
              </a:rPr>
              <a:t>Why can some dangers be hidden?</a:t>
            </a:r>
          </a:p>
          <a:p>
            <a:pPr lvl="0"/>
            <a:r>
              <a:rPr lang="en-GB" sz="1200" kern="1200" dirty="0">
                <a:solidFill>
                  <a:schemeClr val="tx1"/>
                </a:solidFill>
                <a:effectLst/>
                <a:latin typeface="+mn-lt"/>
                <a:ea typeface="+mn-ea"/>
                <a:cs typeface="+mn-cs"/>
              </a:rPr>
              <a:t>If you fall into cold water, what should you do?</a:t>
            </a:r>
          </a:p>
          <a:p>
            <a:r>
              <a:rPr lang="en-GB" sz="1200" kern="1200" dirty="0">
                <a:solidFill>
                  <a:schemeClr val="tx1"/>
                </a:solidFill>
                <a:effectLst/>
                <a:latin typeface="+mn-lt"/>
                <a:ea typeface="+mn-ea"/>
                <a:cs typeface="+mn-cs"/>
              </a:rPr>
              <a:t>Which three pieces of advice would you give someone about water safety?  </a:t>
            </a:r>
            <a:r>
              <a:rPr lang="en-GB" dirty="0">
                <a:effectLst/>
              </a:rPr>
              <a:t> </a:t>
            </a:r>
            <a:r>
              <a:rPr lang="en-GB" sz="1200" kern="1200" dirty="0">
                <a:solidFill>
                  <a:schemeClr val="tx1"/>
                </a:solidFill>
                <a:effectLst/>
                <a:latin typeface="+mn-lt"/>
                <a:ea typeface="+mn-ea"/>
                <a:cs typeface="+mn-cs"/>
              </a:rPr>
              <a:t> Should these bullets be in the PowerPoint slide, in the Notes?</a:t>
            </a:r>
          </a:p>
          <a:p>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13</a:t>
            </a:fld>
            <a:endParaRPr lang="en-GB" dirty="0"/>
          </a:p>
        </p:txBody>
      </p:sp>
    </p:spTree>
    <p:extLst>
      <p:ext uri="{BB962C8B-B14F-4D97-AF65-F5344CB8AC3E}">
        <p14:creationId xmlns:p14="http://schemas.microsoft.com/office/powerpoint/2010/main" val="1027056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rPr>
              <a:t>This resource is based on the hard work of Gillian Barclay and the Fife Water Safety Group. </a:t>
            </a: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14</a:t>
            </a:fld>
            <a:endParaRPr lang="en-GB" dirty="0"/>
          </a:p>
        </p:txBody>
      </p:sp>
    </p:spTree>
    <p:extLst>
      <p:ext uri="{BB962C8B-B14F-4D97-AF65-F5344CB8AC3E}">
        <p14:creationId xmlns:p14="http://schemas.microsoft.com/office/powerpoint/2010/main" val="667261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Read out learning objectives on slide 3</a:t>
            </a:r>
            <a:endParaRPr lang="en-GB" u="none" dirty="0"/>
          </a:p>
        </p:txBody>
      </p:sp>
      <p:sp>
        <p:nvSpPr>
          <p:cNvPr id="4" name="Slide Number Placeholder 3"/>
          <p:cNvSpPr>
            <a:spLocks noGrp="1"/>
          </p:cNvSpPr>
          <p:nvPr>
            <p:ph type="sldNum" sz="quarter" idx="5"/>
          </p:nvPr>
        </p:nvSpPr>
        <p:spPr/>
        <p:txBody>
          <a:bodyPr/>
          <a:lstStyle/>
          <a:p>
            <a:fld id="{803F99EA-92DD-4127-AC64-7860277EFBC5}" type="slidenum">
              <a:rPr lang="en-GB" smtClean="0"/>
              <a:t>3</a:t>
            </a:fld>
            <a:endParaRPr lang="en-GB" dirty="0"/>
          </a:p>
        </p:txBody>
      </p:sp>
    </p:spTree>
    <p:extLst>
      <p:ext uri="{BB962C8B-B14F-4D97-AF65-F5344CB8AC3E}">
        <p14:creationId xmlns:p14="http://schemas.microsoft.com/office/powerpoint/2010/main" val="2978812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Introduce the first step in the Water Safety Scotland Code: Stop and Think, Spot the Dangers.  You and two friends are taking your do on a walk by the river.</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Its important to Stop and Think, Spot the Dangers when you’re near water.</a:t>
            </a: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Can you see any dangers in this picture?</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What dangers might be hidden?</a:t>
            </a:r>
            <a:endParaRPr lang="en-GB" sz="1800" dirty="0">
              <a:effectLst/>
              <a:latin typeface="Calibri" panose="020F0502020204030204" pitchFamily="34" charset="0"/>
              <a:ea typeface="Calibri" panose="020F0502020204030204" pitchFamily="34" charset="0"/>
            </a:endParaRPr>
          </a:p>
          <a:p>
            <a:pPr marL="342900" lvl="0" indent="-342900">
              <a:buFont typeface="+mj-lt"/>
              <a:buAutoNum type="arabicPeriod"/>
            </a:pPr>
            <a:r>
              <a:rPr lang="en-GB" sz="1800" dirty="0">
                <a:effectLst/>
                <a:latin typeface="Calibri" panose="020F0502020204030204" pitchFamily="34" charset="0"/>
                <a:ea typeface="Times New Roman" panose="02020603050405020304" pitchFamily="18" charset="0"/>
              </a:rPr>
              <a:t>It’s important to identify where you are and if there is rescue equipment near you. How could you get help if you got into trouble here?</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Refer to icons at bottom of the screen the underline the core dangers (the water is colder, deeper, more powerful than you think, and the edge can be dangerous). </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Challenge: what kind of dangers would you find at the coast that you wouldn’t find at inland waters? </a:t>
            </a:r>
          </a:p>
          <a:p>
            <a:pPr marL="0" indent="0">
              <a:buNone/>
            </a:pP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4</a:t>
            </a:fld>
            <a:endParaRPr lang="en-GB" dirty="0"/>
          </a:p>
        </p:txBody>
      </p:sp>
    </p:spTree>
    <p:extLst>
      <p:ext uri="{BB962C8B-B14F-4D97-AF65-F5344CB8AC3E}">
        <p14:creationId xmlns:p14="http://schemas.microsoft.com/office/powerpoint/2010/main" val="3226260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Unfortunately people lose their lives every year in different bodies of water.  All water can be dangerous, can you guess where most accidents happen?</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Clip through the cards and ask the students to say (thumbs up or down) if they think the location would be more or less dangerous than the previous location. Refer to the icons along the bottom of the slide. </a:t>
            </a: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5</a:t>
            </a:fld>
            <a:endParaRPr lang="en-GB" dirty="0"/>
          </a:p>
        </p:txBody>
      </p:sp>
    </p:spTree>
    <p:extLst>
      <p:ext uri="{BB962C8B-B14F-4D97-AF65-F5344CB8AC3E}">
        <p14:creationId xmlns:p14="http://schemas.microsoft.com/office/powerpoint/2010/main" val="551600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Introduce the second part of the code, Stay Together, Stay Close. Ask the students to reflect on the following questions:</a:t>
            </a:r>
          </a:p>
          <a:p>
            <a:r>
              <a:rPr lang="en-GB" sz="1800" dirty="0">
                <a:effectLst/>
                <a:latin typeface="Calibri" panose="020F0502020204030204" pitchFamily="34" charset="0"/>
                <a:ea typeface="Calibri" panose="020F0502020204030204" pitchFamily="34" charset="0"/>
              </a:rPr>
              <a:t>Why are you safer in a group?</a:t>
            </a:r>
          </a:p>
          <a:p>
            <a:r>
              <a:rPr lang="en-GB" sz="1800" dirty="0">
                <a:effectLst/>
                <a:latin typeface="Calibri" panose="020F0502020204030204" pitchFamily="34" charset="0"/>
                <a:ea typeface="Calibri" panose="020F0502020204030204" pitchFamily="34" charset="0"/>
              </a:rPr>
              <a:t>Why is it important to look out for other near water?</a:t>
            </a:r>
          </a:p>
          <a:p>
            <a:r>
              <a:rPr lang="en-GB" sz="1800" dirty="0">
                <a:effectLst/>
                <a:latin typeface="Calibri" panose="020F0502020204030204" pitchFamily="34" charset="0"/>
                <a:ea typeface="Calibri" panose="020F0502020204030204" pitchFamily="34" charset="0"/>
              </a:rPr>
              <a:t>Planning for a day out can help you keep safe: what could you bring with  you?</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Refer to content along the bottom of the slide. </a:t>
            </a:r>
          </a:p>
          <a:p>
            <a:endParaRPr lang="en-GB" b="0" dirty="0"/>
          </a:p>
          <a:p>
            <a:endParaRPr lang="en-GB" b="0" dirty="0"/>
          </a:p>
          <a:p>
            <a:endParaRPr lang="en-GB" b="1" dirty="0"/>
          </a:p>
        </p:txBody>
      </p:sp>
      <p:sp>
        <p:nvSpPr>
          <p:cNvPr id="4" name="Slide Number Placeholder 3"/>
          <p:cNvSpPr>
            <a:spLocks noGrp="1"/>
          </p:cNvSpPr>
          <p:nvPr>
            <p:ph type="sldNum" sz="quarter" idx="5"/>
          </p:nvPr>
        </p:nvSpPr>
        <p:spPr/>
        <p:txBody>
          <a:bodyPr/>
          <a:lstStyle/>
          <a:p>
            <a:fld id="{803F99EA-92DD-4127-AC64-7860277EFBC5}" type="slidenum">
              <a:rPr lang="en-GB" smtClean="0"/>
              <a:t>6</a:t>
            </a:fld>
            <a:endParaRPr lang="en-GB" dirty="0"/>
          </a:p>
        </p:txBody>
      </p:sp>
    </p:spTree>
    <p:extLst>
      <p:ext uri="{BB962C8B-B14F-4D97-AF65-F5344CB8AC3E}">
        <p14:creationId xmlns:p14="http://schemas.microsoft.com/office/powerpoint/2010/main" val="2621606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Introduce the third part of the code: In an Emergency, Call 999. Please note that whilst this video is not based on a true story, unfortunately situations such as this have occurred. Read aloud the questions prior to playing the video, then discuss the questions. </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Why do you think he went into the water?</a:t>
            </a:r>
          </a:p>
          <a:p>
            <a:r>
              <a:rPr lang="en-GB" sz="1800" dirty="0">
                <a:effectLst/>
                <a:latin typeface="Calibri" panose="020F0502020204030204" pitchFamily="34" charset="0"/>
                <a:ea typeface="Calibri" panose="020F0502020204030204" pitchFamily="34" charset="0"/>
              </a:rPr>
              <a:t>Would you have gone into the water?</a:t>
            </a:r>
          </a:p>
          <a:p>
            <a:r>
              <a:rPr lang="en-GB" sz="1800" dirty="0">
                <a:effectLst/>
                <a:latin typeface="Calibri" panose="020F0502020204030204" pitchFamily="34" charset="0"/>
                <a:ea typeface="Calibri" panose="020F0502020204030204" pitchFamily="34" charset="0"/>
              </a:rPr>
              <a:t>What would you have done to help him?</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Challenge: Why should you never go into the water to help someone?</a:t>
            </a:r>
          </a:p>
          <a:p>
            <a:r>
              <a:rPr lang="en-GB" sz="1800" dirty="0">
                <a:effectLst/>
                <a:latin typeface="Calibri" panose="020F0502020204030204" pitchFamily="34" charset="0"/>
                <a:ea typeface="Calibri" panose="020F0502020204030204" pitchFamily="34" charset="0"/>
              </a:rPr>
              <a:t>What would you do if someone encourage you to act dangerously near water?</a:t>
            </a: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7</a:t>
            </a:fld>
            <a:endParaRPr lang="en-GB" dirty="0"/>
          </a:p>
        </p:txBody>
      </p:sp>
    </p:spTree>
    <p:extLst>
      <p:ext uri="{BB962C8B-B14F-4D97-AF65-F5344CB8AC3E}">
        <p14:creationId xmlns:p14="http://schemas.microsoft.com/office/powerpoint/2010/main" val="427329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The following emergency services respond in an emergency. Listen to the clips for information on what action you need to take in an emergency situation. </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Remember to:</a:t>
            </a: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Call 999.</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Calmly describe where are and what has happened.</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rPr>
              <a:t>Never enter the water.</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Keep an eye on the person in the water. </a:t>
            </a: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8</a:t>
            </a:fld>
            <a:endParaRPr lang="en-GB" dirty="0"/>
          </a:p>
        </p:txBody>
      </p:sp>
    </p:spTree>
    <p:extLst>
      <p:ext uri="{BB962C8B-B14F-4D97-AF65-F5344CB8AC3E}">
        <p14:creationId xmlns:p14="http://schemas.microsoft.com/office/powerpoint/2010/main" val="3968899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demonstrates how cold water shock affects your body at various stages. </a:t>
            </a:r>
          </a:p>
          <a:p>
            <a:endParaRPr lang="en-GB" dirty="0"/>
          </a:p>
          <a:p>
            <a:r>
              <a:rPr lang="en-GB" b="1" dirty="0"/>
              <a:t>Challenge questions</a:t>
            </a:r>
          </a:p>
          <a:p>
            <a:pPr lvl="0"/>
            <a:r>
              <a:rPr lang="en-GB" sz="1200" kern="1200" dirty="0">
                <a:solidFill>
                  <a:schemeClr val="tx1"/>
                </a:solidFill>
                <a:effectLst/>
                <a:latin typeface="+mn-lt"/>
                <a:ea typeface="+mn-ea"/>
                <a:cs typeface="+mn-cs"/>
              </a:rPr>
              <a:t>Is anyone surprised by this order?</a:t>
            </a:r>
          </a:p>
          <a:p>
            <a:pPr lvl="0"/>
            <a:r>
              <a:rPr lang="en-GB" sz="1200" kern="1200" dirty="0">
                <a:solidFill>
                  <a:schemeClr val="tx1"/>
                </a:solidFill>
                <a:effectLst/>
                <a:latin typeface="+mn-lt"/>
                <a:ea typeface="+mn-ea"/>
                <a:cs typeface="+mn-cs"/>
              </a:rPr>
              <a:t>What would you do to calm yourself down? </a:t>
            </a:r>
          </a:p>
          <a:p>
            <a:pPr lvl="0"/>
            <a:r>
              <a:rPr lang="en-GB" sz="1200" kern="1200" dirty="0">
                <a:solidFill>
                  <a:schemeClr val="tx1"/>
                </a:solidFill>
                <a:effectLst/>
                <a:latin typeface="+mn-lt"/>
                <a:ea typeface="+mn-ea"/>
                <a:cs typeface="+mn-cs"/>
              </a:rPr>
              <a:t>How could calming down increase your chance of survival?</a:t>
            </a:r>
          </a:p>
          <a:p>
            <a:r>
              <a:rPr lang="en-GB" sz="1200" kern="1200" dirty="0">
                <a:solidFill>
                  <a:schemeClr val="tx1"/>
                </a:solidFill>
                <a:effectLst/>
                <a:latin typeface="+mn-lt"/>
                <a:ea typeface="+mn-ea"/>
                <a:cs typeface="+mn-cs"/>
              </a:rPr>
              <a:t>How could floating save your life? </a:t>
            </a:r>
            <a:r>
              <a:rPr lang="en-GB" dirty="0">
                <a:effectLst/>
              </a:rPr>
              <a:t> </a:t>
            </a:r>
            <a:r>
              <a:rPr lang="en-GB" sz="1200" kern="1200" dirty="0">
                <a:solidFill>
                  <a:schemeClr val="tx1"/>
                </a:solidFill>
                <a:effectLst/>
                <a:latin typeface="+mn-lt"/>
                <a:ea typeface="+mn-ea"/>
                <a:cs typeface="+mn-cs"/>
              </a:rPr>
              <a:t> </a:t>
            </a:r>
            <a:endParaRPr lang="en-GB" dirty="0"/>
          </a:p>
          <a:p>
            <a:endParaRPr lang="en-GB" dirty="0"/>
          </a:p>
          <a:p>
            <a:r>
              <a:rPr lang="en-GB" dirty="0"/>
              <a:t>Anything below 15°C is defined as cold water and can seriously affect your breathing and movement, so the risk is significant most of the year.</a:t>
            </a:r>
          </a:p>
          <a:p>
            <a:endParaRPr lang="en-GB" dirty="0"/>
          </a:p>
          <a:p>
            <a:r>
              <a:rPr lang="en-GB" dirty="0"/>
              <a:t>The average temperature of the sea around the UK and Ireland is about 12°C. </a:t>
            </a:r>
          </a:p>
        </p:txBody>
      </p:sp>
      <p:sp>
        <p:nvSpPr>
          <p:cNvPr id="4" name="Slide Number Placeholder 3"/>
          <p:cNvSpPr>
            <a:spLocks noGrp="1"/>
          </p:cNvSpPr>
          <p:nvPr>
            <p:ph type="sldNum" sz="quarter" idx="5"/>
          </p:nvPr>
        </p:nvSpPr>
        <p:spPr/>
        <p:txBody>
          <a:bodyPr/>
          <a:lstStyle/>
          <a:p>
            <a:fld id="{803F99EA-92DD-4127-AC64-7860277EFBC5}" type="slidenum">
              <a:rPr lang="en-GB" smtClean="0"/>
              <a:t>9</a:t>
            </a:fld>
            <a:endParaRPr lang="en-GB" dirty="0"/>
          </a:p>
        </p:txBody>
      </p:sp>
    </p:spTree>
    <p:extLst>
      <p:ext uri="{BB962C8B-B14F-4D97-AF65-F5344CB8AC3E}">
        <p14:creationId xmlns:p14="http://schemas.microsoft.com/office/powerpoint/2010/main" val="29397455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What should you do if you are in difficulty in cold water?</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Cold water shock with paralympic athlete Toni Shaw. Play the video to hear Toni Shaw speaking about cold water shock and the float technique.</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Read aloud the key points on slide 10. </a:t>
            </a:r>
            <a:endParaRPr lang="en-GB" dirty="0"/>
          </a:p>
        </p:txBody>
      </p:sp>
      <p:sp>
        <p:nvSpPr>
          <p:cNvPr id="4" name="Slide Number Placeholder 3"/>
          <p:cNvSpPr>
            <a:spLocks noGrp="1"/>
          </p:cNvSpPr>
          <p:nvPr>
            <p:ph type="sldNum" sz="quarter" idx="5"/>
          </p:nvPr>
        </p:nvSpPr>
        <p:spPr/>
        <p:txBody>
          <a:bodyPr/>
          <a:lstStyle/>
          <a:p>
            <a:fld id="{803F99EA-92DD-4127-AC64-7860277EFBC5}" type="slidenum">
              <a:rPr lang="en-GB" smtClean="0"/>
              <a:t>10</a:t>
            </a:fld>
            <a:endParaRPr lang="en-GB" dirty="0"/>
          </a:p>
        </p:txBody>
      </p:sp>
    </p:spTree>
    <p:extLst>
      <p:ext uri="{BB962C8B-B14F-4D97-AF65-F5344CB8AC3E}">
        <p14:creationId xmlns:p14="http://schemas.microsoft.com/office/powerpoint/2010/main" val="8628616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FF204A-414B-F9C3-66E7-4F241E7365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0589"/>
            <a:ext cx="9144000" cy="692858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11/05/2023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FB56A1-BCEA-4DC1-8BF2-692F416A8450}" type="datetimeFigureOut">
              <a:rPr lang="en-GB" smtClean="0"/>
              <a:pPr/>
              <a:t>11/05/2023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B56A1-BCEA-4DC1-8BF2-692F416A8450}" type="datetimeFigureOut">
              <a:rPr lang="en-GB" smtClean="0"/>
              <a:pPr/>
              <a:t>11/05/2023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B7F9C-345B-6F98-DA2D-1064361C5A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9285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1DD071-866D-B934-C106-4FDF09B2D8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205"/>
            <a:ext cx="9144000" cy="69285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4CE05B5-E73E-2851-B41F-14B6A017E7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636"/>
          <a:stretch/>
        </p:blipFill>
        <p:spPr>
          <a:xfrm>
            <a:off x="0" y="1815"/>
            <a:ext cx="9144000" cy="14109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B56A1-BCEA-4DC1-8BF2-692F416A8450}" type="datetimeFigureOut">
              <a:rPr lang="en-GB" smtClean="0"/>
              <a:pPr/>
              <a:t>11/05/2023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F1DD72-2295-416E-A2EC-9B0AF104EB17}"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7" name="Picture 6" descr="Shape, rectangle&#10;&#10;Description automatically generated">
            <a:extLst>
              <a:ext uri="{FF2B5EF4-FFF2-40B4-BE49-F238E27FC236}">
                <a16:creationId xmlns:a16="http://schemas.microsoft.com/office/drawing/2014/main" id="{00D5AA74-DD55-544D-9805-CDDA16D6EF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363495"/>
          </a:xfrm>
          <a:prstGeom prst="rect">
            <a:avLst/>
          </a:prstGeom>
        </p:spPr>
      </p:pic>
      <p:pic>
        <p:nvPicPr>
          <p:cNvPr id="9" name="Picture 8">
            <a:extLst>
              <a:ext uri="{FF2B5EF4-FFF2-40B4-BE49-F238E27FC236}">
                <a16:creationId xmlns:a16="http://schemas.microsoft.com/office/drawing/2014/main" id="{F30E11FF-FEBC-5F4C-A320-C032703DE1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476603"/>
            <a:ext cx="9144000" cy="3813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C96EE1-D743-B440-B0C7-116767CB4D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0A56B9-1B71-D140-9615-F978B9699F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863"/>
          </a:xfrm>
          <a:prstGeom prst="rect">
            <a:avLst/>
          </a:prstGeom>
        </p:spPr>
      </p:pic>
    </p:spTree>
    <p:extLst>
      <p:ext uri="{BB962C8B-B14F-4D97-AF65-F5344CB8AC3E}">
        <p14:creationId xmlns:p14="http://schemas.microsoft.com/office/powerpoint/2010/main" val="320377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6995A-5A45-014E-8F6C-E64F43A837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E24C581-F6D1-BA4F-97BC-638D2D93EA7F}"/>
              </a:ext>
            </a:extLst>
          </p:cNvPr>
          <p:cNvSpPr>
            <a:spLocks noGrp="1"/>
          </p:cNvSpPr>
          <p:nvPr>
            <p:ph type="dt" sz="half" idx="10"/>
          </p:nvPr>
        </p:nvSpPr>
        <p:spPr/>
        <p:txBody>
          <a:bodyPr/>
          <a:lstStyle/>
          <a:p>
            <a:fld id="{2FFB56A1-BCEA-4DC1-8BF2-692F416A8450}" type="datetimeFigureOut">
              <a:rPr lang="en-GB" smtClean="0"/>
              <a:pPr/>
              <a:t>11/05/2023</a:t>
            </a:fld>
            <a:endParaRPr lang="en-GB" dirty="0"/>
          </a:p>
        </p:txBody>
      </p:sp>
      <p:sp>
        <p:nvSpPr>
          <p:cNvPr id="4" name="Footer Placeholder 3">
            <a:extLst>
              <a:ext uri="{FF2B5EF4-FFF2-40B4-BE49-F238E27FC236}">
                <a16:creationId xmlns:a16="http://schemas.microsoft.com/office/drawing/2014/main" id="{6450EC47-4FFC-BE49-AF1B-AC7843B04FB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90E7A8C3-E234-3B45-BB38-024F2CDCE4F8}"/>
              </a:ext>
            </a:extLst>
          </p:cNvPr>
          <p:cNvSpPr>
            <a:spLocks noGrp="1"/>
          </p:cNvSpPr>
          <p:nvPr>
            <p:ph type="sldNum" sz="quarter" idx="12"/>
          </p:nvPr>
        </p:nvSpPr>
        <p:spPr/>
        <p:txBody>
          <a:bodyPr/>
          <a:lstStyle/>
          <a:p>
            <a:fld id="{5BF1DD72-2295-416E-A2EC-9B0AF104EB17}" type="slidenum">
              <a:rPr lang="en-GB" smtClean="0"/>
              <a:pPr/>
              <a:t>‹#›</a:t>
            </a:fld>
            <a:endParaRPr lang="en-GB" dirty="0"/>
          </a:p>
        </p:txBody>
      </p:sp>
    </p:spTree>
    <p:extLst>
      <p:ext uri="{BB962C8B-B14F-4D97-AF65-F5344CB8AC3E}">
        <p14:creationId xmlns:p14="http://schemas.microsoft.com/office/powerpoint/2010/main" val="3587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B56A1-BCEA-4DC1-8BF2-692F416A8450}" type="datetimeFigureOut">
              <a:rPr lang="en-GB" smtClean="0"/>
              <a:pPr/>
              <a:t>11/05/2023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F1DD72-2295-416E-A2EC-9B0AF104EB17}"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notesSlide" Target="../notesSlides/notesSlide9.xml"/><Relationship Id="rId7" Type="http://schemas.openxmlformats.org/officeDocument/2006/relationships/image" Target="../media/image46.png"/><Relationship Id="rId2" Type="http://schemas.openxmlformats.org/officeDocument/2006/relationships/slideLayout" Target="../slideLayouts/slideLayout3.xml"/><Relationship Id="rId1" Type="http://schemas.openxmlformats.org/officeDocument/2006/relationships/video" Target="https://www.youtube.com/embed/Wf_LSdw4dvs?start=5&amp;feature=oembed" TargetMode="Externa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ideo" Target="https://www.youtube.com/embed/-qb-jXsVVQ4?feature=oembed" TargetMode="External"/><Relationship Id="rId4" Type="http://schemas.openxmlformats.org/officeDocument/2006/relationships/image" Target="../media/image4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emf"/><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notesSlide" Target="../notesSlides/notesSlide4.xml"/><Relationship Id="rId16" Type="http://schemas.openxmlformats.org/officeDocument/2006/relationships/image" Target="../media/image30.emf"/><Relationship Id="rId1" Type="http://schemas.openxmlformats.org/officeDocument/2006/relationships/slideLayout" Target="../slideLayouts/slideLayout3.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png"/><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3.emf"/><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ideo" Target="https://www.youtube.com/embed/9XGtNsRUSAU?start=3&amp;feature=oembed" TargetMode="Externa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video" Target="https://www.youtube.com/embed/GbdaLEJD_wY?feature=oembed" TargetMode="External"/><Relationship Id="rId7" Type="http://schemas.openxmlformats.org/officeDocument/2006/relationships/image" Target="../media/image38.emf"/><Relationship Id="rId2" Type="http://schemas.openxmlformats.org/officeDocument/2006/relationships/video" Target="https://www.youtube.com/embed/_Z2nIkdFTYY?feature=oembed" TargetMode="External"/><Relationship Id="rId1" Type="http://schemas.openxmlformats.org/officeDocument/2006/relationships/video" Target="https://www.youtube.com/embed/Wz9k4VgxvBA?feature=oembed" TargetMode="External"/><Relationship Id="rId6" Type="http://schemas.openxmlformats.org/officeDocument/2006/relationships/image" Target="../media/image37.emf"/><Relationship Id="rId5" Type="http://schemas.openxmlformats.org/officeDocument/2006/relationships/notesSlide" Target="../notesSlides/notesSlide7.xml"/><Relationship Id="rId10" Type="http://schemas.openxmlformats.org/officeDocument/2006/relationships/image" Target="../media/image41.jpeg"/><Relationship Id="rId4" Type="http://schemas.openxmlformats.org/officeDocument/2006/relationships/slideLayout" Target="../slideLayouts/slideLayout3.xml"/><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a:extLst>
              <a:ext uri="{FF2B5EF4-FFF2-40B4-BE49-F238E27FC236}">
                <a16:creationId xmlns:a16="http://schemas.microsoft.com/office/drawing/2014/main" id="{EE409D53-8498-BCD0-9E5A-7666693E1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1714" cy="6926857"/>
          </a:xfrm>
          <a:prstGeom prst="rect">
            <a:avLst/>
          </a:prstGeom>
        </p:spPr>
      </p:pic>
      <p:sp>
        <p:nvSpPr>
          <p:cNvPr id="12" name="Title 1">
            <a:extLst>
              <a:ext uri="{FF2B5EF4-FFF2-40B4-BE49-F238E27FC236}">
                <a16:creationId xmlns:a16="http://schemas.microsoft.com/office/drawing/2014/main" id="{C9955243-5B22-2C23-82BB-02C50355FA60}"/>
              </a:ext>
            </a:extLst>
          </p:cNvPr>
          <p:cNvSpPr txBox="1">
            <a:spLocks/>
          </p:cNvSpPr>
          <p:nvPr/>
        </p:nvSpPr>
        <p:spPr>
          <a:xfrm>
            <a:off x="827584" y="2348880"/>
            <a:ext cx="6264696" cy="864097"/>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58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Water Safety Workshop</a:t>
            </a:r>
            <a:endParaRPr lang="en-GB" sz="58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pic>
        <p:nvPicPr>
          <p:cNvPr id="3" name="Picture 2">
            <a:extLst>
              <a:ext uri="{FF2B5EF4-FFF2-40B4-BE49-F238E27FC236}">
                <a16:creationId xmlns:a16="http://schemas.microsoft.com/office/drawing/2014/main" id="{E5E543E8-5CFA-2912-0583-BF8056C21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7409" y="-111927"/>
            <a:ext cx="3074751" cy="2172775"/>
          </a:xfrm>
          <a:prstGeom prst="rect">
            <a:avLst/>
          </a:prstGeom>
        </p:spPr>
      </p:pic>
    </p:spTree>
    <p:extLst>
      <p:ext uri="{BB962C8B-B14F-4D97-AF65-F5344CB8AC3E}">
        <p14:creationId xmlns:p14="http://schemas.microsoft.com/office/powerpoint/2010/main" val="2519725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con&#10;&#10;Description automatically generated">
            <a:extLst>
              <a:ext uri="{FF2B5EF4-FFF2-40B4-BE49-F238E27FC236}">
                <a16:creationId xmlns:a16="http://schemas.microsoft.com/office/drawing/2014/main" id="{38EDC7E2-C45D-0848-89CD-BED3BE6E64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866" t="26901" r="16664" b="27950"/>
          <a:stretch/>
        </p:blipFill>
        <p:spPr>
          <a:xfrm>
            <a:off x="6259568" y="2540995"/>
            <a:ext cx="2312779" cy="2187533"/>
          </a:xfrm>
          <a:prstGeom prst="rect">
            <a:avLst/>
          </a:prstGeom>
        </p:spPr>
      </p:pic>
      <p:pic>
        <p:nvPicPr>
          <p:cNvPr id="11" name="Picture 10" descr="A picture containing smoke, coming, dark&#10;&#10;Description automatically generated">
            <a:extLst>
              <a:ext uri="{FF2B5EF4-FFF2-40B4-BE49-F238E27FC236}">
                <a16:creationId xmlns:a16="http://schemas.microsoft.com/office/drawing/2014/main" id="{72EE4DB1-EA1E-FB45-87FA-EBE61E66B3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611519">
            <a:off x="7706732" y="4601128"/>
            <a:ext cx="510838" cy="239896"/>
          </a:xfrm>
          <a:prstGeom prst="rect">
            <a:avLst/>
          </a:prstGeom>
        </p:spPr>
      </p:pic>
      <p:pic>
        <p:nvPicPr>
          <p:cNvPr id="12" name="Picture 11" descr="A picture containing smoke, coming, dark&#10;&#10;Description automatically generated">
            <a:extLst>
              <a:ext uri="{FF2B5EF4-FFF2-40B4-BE49-F238E27FC236}">
                <a16:creationId xmlns:a16="http://schemas.microsoft.com/office/drawing/2014/main" id="{5AC1CBD8-92F9-9240-BC12-024F861D8D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723939">
            <a:off x="7611296" y="2542788"/>
            <a:ext cx="598499" cy="281063"/>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6618FF53-E308-2D44-A216-46418560ED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8691861">
            <a:off x="6483028" y="4461853"/>
            <a:ext cx="582275" cy="273444"/>
          </a:xfrm>
          <a:prstGeom prst="rect">
            <a:avLst/>
          </a:prstGeom>
        </p:spPr>
      </p:pic>
      <p:sp>
        <p:nvSpPr>
          <p:cNvPr id="15" name="Rectangle 14">
            <a:extLst>
              <a:ext uri="{FF2B5EF4-FFF2-40B4-BE49-F238E27FC236}">
                <a16:creationId xmlns:a16="http://schemas.microsoft.com/office/drawing/2014/main" id="{0C4084FC-4A00-394E-8831-657B30B97576}"/>
              </a:ext>
            </a:extLst>
          </p:cNvPr>
          <p:cNvSpPr/>
          <p:nvPr/>
        </p:nvSpPr>
        <p:spPr>
          <a:xfrm rot="342741">
            <a:off x="7333380" y="5083580"/>
            <a:ext cx="1251697"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your </a:t>
            </a:r>
            <a:r>
              <a:rPr lang="en-GB" sz="1500" b="1" i="1" dirty="0">
                <a:latin typeface="Helvetica Bold Oblique" pitchFamily="2" charset="0"/>
                <a:cs typeface="Arial" panose="020B0604020202020204" pitchFamily="34" charset="0"/>
              </a:rPr>
              <a:t>body</a:t>
            </a:r>
            <a:r>
              <a:rPr lang="en-GB" sz="1500" i="1" dirty="0">
                <a:latin typeface="Helvetica Oblique" pitchFamily="2" charset="0"/>
                <a:cs typeface="Arial" panose="020B0604020202020204" pitchFamily="34" charset="0"/>
              </a:rPr>
              <a:t> feel?</a:t>
            </a:r>
          </a:p>
        </p:txBody>
      </p:sp>
      <p:sp>
        <p:nvSpPr>
          <p:cNvPr id="16" name="Rectangle 15">
            <a:extLst>
              <a:ext uri="{FF2B5EF4-FFF2-40B4-BE49-F238E27FC236}">
                <a16:creationId xmlns:a16="http://schemas.microsoft.com/office/drawing/2014/main" id="{02CF8A12-23D8-BF46-9433-12F38E0347E4}"/>
              </a:ext>
            </a:extLst>
          </p:cNvPr>
          <p:cNvSpPr/>
          <p:nvPr/>
        </p:nvSpPr>
        <p:spPr>
          <a:xfrm rot="19411869">
            <a:off x="6188274" y="4968163"/>
            <a:ext cx="1330280" cy="1015663"/>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a:t>
            </a:r>
            <a:r>
              <a:rPr lang="en-GB" sz="1500" b="1" i="1" dirty="0">
                <a:latin typeface="Helvetica Bold Oblique" pitchFamily="2" charset="0"/>
                <a:cs typeface="Arial" panose="020B0604020202020204" pitchFamily="34" charset="0"/>
              </a:rPr>
              <a:t>emotions</a:t>
            </a:r>
            <a:r>
              <a:rPr lang="en-GB" sz="1500" i="1" dirty="0">
                <a:latin typeface="Helvetica Oblique" pitchFamily="2" charset="0"/>
                <a:cs typeface="Arial" panose="020B0604020202020204" pitchFamily="34" charset="0"/>
              </a:rPr>
              <a:t> might you feel?</a:t>
            </a:r>
          </a:p>
        </p:txBody>
      </p:sp>
      <p:sp>
        <p:nvSpPr>
          <p:cNvPr id="17" name="Rectangle 16">
            <a:extLst>
              <a:ext uri="{FF2B5EF4-FFF2-40B4-BE49-F238E27FC236}">
                <a16:creationId xmlns:a16="http://schemas.microsoft.com/office/drawing/2014/main" id="{AEF538BA-21E2-4442-AB7E-CE0440CEBE35}"/>
              </a:ext>
            </a:extLst>
          </p:cNvPr>
          <p:cNvSpPr/>
          <p:nvPr/>
        </p:nvSpPr>
        <p:spPr>
          <a:xfrm rot="727056">
            <a:off x="7170446" y="1721790"/>
            <a:ext cx="1785228" cy="553998"/>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How would you </a:t>
            </a:r>
            <a:r>
              <a:rPr lang="en-GB" sz="1500" b="1" i="1" dirty="0">
                <a:latin typeface="Helvetica Bold Oblique" pitchFamily="2" charset="0"/>
                <a:cs typeface="Arial" panose="020B0604020202020204" pitchFamily="34" charset="0"/>
              </a:rPr>
              <a:t>react</a:t>
            </a:r>
            <a:r>
              <a:rPr lang="en-GB" sz="1500" i="1" dirty="0">
                <a:latin typeface="Helvetica Oblique" pitchFamily="2" charset="0"/>
                <a:cs typeface="Arial" panose="020B0604020202020204" pitchFamily="34" charset="0"/>
              </a:rPr>
              <a:t>?</a:t>
            </a:r>
          </a:p>
        </p:txBody>
      </p:sp>
      <p:sp>
        <p:nvSpPr>
          <p:cNvPr id="14" name="Title 1">
            <a:extLst>
              <a:ext uri="{FF2B5EF4-FFF2-40B4-BE49-F238E27FC236}">
                <a16:creationId xmlns:a16="http://schemas.microsoft.com/office/drawing/2014/main" id="{C8FA8B9F-1BE3-B7BA-836B-0E9B5FBB1049}"/>
              </a:ext>
            </a:extLst>
          </p:cNvPr>
          <p:cNvSpPr txBox="1">
            <a:spLocks/>
          </p:cNvSpPr>
          <p:nvPr/>
        </p:nvSpPr>
        <p:spPr>
          <a:xfrm>
            <a:off x="340310" y="408745"/>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What should you do if you get into trouble in the water?</a:t>
            </a:r>
          </a:p>
        </p:txBody>
      </p:sp>
      <p:sp>
        <p:nvSpPr>
          <p:cNvPr id="18" name="Title 1">
            <a:extLst>
              <a:ext uri="{FF2B5EF4-FFF2-40B4-BE49-F238E27FC236}">
                <a16:creationId xmlns:a16="http://schemas.microsoft.com/office/drawing/2014/main" id="{272D2ED6-BA8E-D0C6-2A32-1BFDDF61AEF1}"/>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Cold water shock with Paralympic Athlete Toni Shaw</a:t>
            </a:r>
            <a:endParaRPr lang="en-GB" sz="18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4" name="TextBox 3">
            <a:extLst>
              <a:ext uri="{FF2B5EF4-FFF2-40B4-BE49-F238E27FC236}">
                <a16:creationId xmlns:a16="http://schemas.microsoft.com/office/drawing/2014/main" id="{1BC16085-F2B3-4A89-9D00-5DC2E4AB0D4F}"/>
              </a:ext>
            </a:extLst>
          </p:cNvPr>
          <p:cNvSpPr txBox="1"/>
          <p:nvPr/>
        </p:nvSpPr>
        <p:spPr>
          <a:xfrm>
            <a:off x="411938" y="5023235"/>
            <a:ext cx="5802464" cy="1255600"/>
          </a:xfrm>
          <a:prstGeom prst="rect">
            <a:avLst/>
          </a:prstGeom>
          <a:noFill/>
        </p:spPr>
        <p:txBody>
          <a:bodyPr wrap="square" lIns="0" tIns="0" rIns="0" bIns="0" rtlCol="0">
            <a:spAutoFit/>
          </a:bodyPr>
          <a:lstStyle/>
          <a:p>
            <a:pPr>
              <a:spcAft>
                <a:spcPts val="600"/>
              </a:spcAft>
            </a:pPr>
            <a:r>
              <a:rPr lang="en-GB" sz="14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Key points:</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Call 999 if you have a mobile on you</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Instead of panicking, Float on your back</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After you have calmed down shout loudly for help</a:t>
            </a:r>
          </a:p>
          <a:p>
            <a:pPr marL="285750" indent="-285750">
              <a:lnSpc>
                <a:spcPts val="1880"/>
              </a:lnSpc>
              <a:buFont typeface="Arial" panose="020B0604020202020204" pitchFamily="34" charset="0"/>
              <a:buChar char="•"/>
            </a:pPr>
            <a:r>
              <a:rPr lang="en-GB" sz="1400" dirty="0">
                <a:solidFill>
                  <a:schemeClr val="tx1">
                    <a:lumMod val="65000"/>
                    <a:lumOff val="35000"/>
                  </a:schemeClr>
                </a:solidFill>
                <a:latin typeface="Helvetica" pitchFamily="2" charset="0"/>
              </a:rPr>
              <a:t>If you can – attempt to swim to shore or find something that floats</a:t>
            </a:r>
          </a:p>
        </p:txBody>
      </p:sp>
      <p:pic>
        <p:nvPicPr>
          <p:cNvPr id="3" name="Online Media 2" descr="Cold Water Shock">
            <a:hlinkClick r:id="" action="ppaction://media"/>
            <a:extLst>
              <a:ext uri="{FF2B5EF4-FFF2-40B4-BE49-F238E27FC236}">
                <a16:creationId xmlns:a16="http://schemas.microsoft.com/office/drawing/2014/main" id="{2213B9E8-30F5-3DEA-5E04-6E92AAC1EC39}"/>
              </a:ext>
            </a:extLst>
          </p:cNvPr>
          <p:cNvPicPr>
            <a:picLocks noRot="1" noChangeAspect="1"/>
          </p:cNvPicPr>
          <p:nvPr>
            <a:videoFile r:link="rId1"/>
          </p:nvPr>
        </p:nvPicPr>
        <p:blipFill>
          <a:blip r:embed="rId8"/>
          <a:stretch>
            <a:fillRect/>
          </a:stretch>
        </p:blipFill>
        <p:spPr>
          <a:xfrm>
            <a:off x="419399" y="1855180"/>
            <a:ext cx="5363378" cy="3030309"/>
          </a:xfrm>
          <a:prstGeom prst="rect">
            <a:avLst/>
          </a:prstGeom>
        </p:spPr>
      </p:pic>
    </p:spTree>
    <p:extLst>
      <p:ext uri="{BB962C8B-B14F-4D97-AF65-F5344CB8AC3E}">
        <p14:creationId xmlns:p14="http://schemas.microsoft.com/office/powerpoint/2010/main" val="196653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5EB1E08-5402-8867-04B8-AB9612651065}"/>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5</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Cameron’s story </a:t>
            </a:r>
            <a:endParaRPr lang="en-GB" sz="1400" b="1" i="1" dirty="0">
              <a:solidFill>
                <a:schemeClr val="bg1">
                  <a:lumMod val="95000"/>
                </a:schemeClr>
              </a:solidFill>
              <a:latin typeface="Helvetica"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8ACCDC43-307C-78ED-0998-7FC76A216A00}"/>
              </a:ext>
            </a:extLst>
          </p:cNvPr>
          <p:cNvSpPr txBox="1"/>
          <p:nvPr/>
        </p:nvSpPr>
        <p:spPr>
          <a:xfrm>
            <a:off x="981998" y="1340769"/>
            <a:ext cx="5174177" cy="161583"/>
          </a:xfrm>
          <a:prstGeom prst="rect">
            <a:avLst/>
          </a:prstGeom>
          <a:noFill/>
        </p:spPr>
        <p:txBody>
          <a:bodyPr wrap="square" lIns="0" tIns="0" rIns="0" bIns="0" rtlCol="0">
            <a:spAutoFit/>
          </a:bodyPr>
          <a:lstStyle/>
          <a:p>
            <a:r>
              <a:rPr lang="en-GB" sz="1050" b="1" dirty="0">
                <a:latin typeface="Helvetica" pitchFamily="2" charset="0"/>
              </a:rPr>
              <a:t>We recommend that this should not be viewed by those under the age of 16.</a:t>
            </a:r>
            <a:endParaRPr lang="en-US" sz="1050" b="1" dirty="0">
              <a:latin typeface="Helvetica" pitchFamily="2" charset="0"/>
            </a:endParaRPr>
          </a:p>
        </p:txBody>
      </p:sp>
      <p:pic>
        <p:nvPicPr>
          <p:cNvPr id="4" name="Online Media 3" descr="Cameron's Story   Long version">
            <a:hlinkClick r:id="" action="ppaction://media"/>
            <a:extLst>
              <a:ext uri="{FF2B5EF4-FFF2-40B4-BE49-F238E27FC236}">
                <a16:creationId xmlns:a16="http://schemas.microsoft.com/office/drawing/2014/main" id="{817E5925-4559-AC3E-B0D1-4E17E57D3091}"/>
              </a:ext>
            </a:extLst>
          </p:cNvPr>
          <p:cNvPicPr>
            <a:picLocks noRot="1" noChangeAspect="1"/>
          </p:cNvPicPr>
          <p:nvPr>
            <a:videoFile r:link="rId1"/>
          </p:nvPr>
        </p:nvPicPr>
        <p:blipFill>
          <a:blip r:embed="rId4"/>
          <a:stretch>
            <a:fillRect/>
          </a:stretch>
        </p:blipFill>
        <p:spPr>
          <a:xfrm>
            <a:off x="748566" y="1700808"/>
            <a:ext cx="7646868" cy="4320480"/>
          </a:xfrm>
          <a:prstGeom prst="rect">
            <a:avLst/>
          </a:prstGeom>
        </p:spPr>
      </p:pic>
    </p:spTree>
    <p:extLst>
      <p:ext uri="{BB962C8B-B14F-4D97-AF65-F5344CB8AC3E}">
        <p14:creationId xmlns:p14="http://schemas.microsoft.com/office/powerpoint/2010/main" val="126934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68FD-23DC-B960-2902-43AC79ECA9E8}"/>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6</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Have you learned the Water Safety Code?</a:t>
            </a:r>
          </a:p>
        </p:txBody>
      </p:sp>
      <p:sp>
        <p:nvSpPr>
          <p:cNvPr id="3" name="Subtitle 2">
            <a:extLst>
              <a:ext uri="{FF2B5EF4-FFF2-40B4-BE49-F238E27FC236}">
                <a16:creationId xmlns:a16="http://schemas.microsoft.com/office/drawing/2014/main" id="{76A130B3-B135-78AE-AF48-F38B26E33F3C}"/>
              </a:ext>
            </a:extLst>
          </p:cNvPr>
          <p:cNvSpPr txBox="1">
            <a:spLocks/>
          </p:cNvSpPr>
          <p:nvPr/>
        </p:nvSpPr>
        <p:spPr>
          <a:xfrm>
            <a:off x="251520" y="1518788"/>
            <a:ext cx="1656184" cy="3652613"/>
          </a:xfrm>
          <a:prstGeom prst="rect">
            <a:avLst/>
          </a:prstGeom>
        </p:spPr>
        <p:txBody>
          <a:bodyPr vert="horz" lIns="0" tIns="0" rIns="0" bIns="0" rtlCol="0" anchor="t">
            <a:no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1620"/>
              </a:lnSpc>
              <a:spcBef>
                <a:spcPts val="0"/>
              </a:spcBef>
              <a:spcAft>
                <a:spcPts val="1200"/>
              </a:spcAft>
            </a:pPr>
            <a:r>
              <a:rPr lang="en-GB" sz="1200" b="1" dirty="0">
                <a:solidFill>
                  <a:srgbClr val="002B5C"/>
                </a:solidFill>
                <a:latin typeface="Helvetica" pitchFamily="2" charset="0"/>
              </a:rPr>
              <a:t>Think of that same body of water again.</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Not all dangers are visible: think of two that you can’t always see.</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What two actions should you take if you saw someone in trouble in the water?</a:t>
            </a:r>
            <a:br>
              <a:rPr lang="en-GB" sz="1200" dirty="0">
                <a:solidFill>
                  <a:srgbClr val="002B5C"/>
                </a:solidFill>
                <a:latin typeface="Helvetica" pitchFamily="2" charset="0"/>
              </a:rPr>
            </a:br>
            <a:r>
              <a:rPr lang="en-GB" sz="1200" dirty="0">
                <a:solidFill>
                  <a:srgbClr val="002B5C"/>
                </a:solidFill>
                <a:latin typeface="Helvetica" pitchFamily="2" charset="0"/>
              </a:rPr>
              <a:t>What should you do if you found yourself in water unexpectedly?</a:t>
            </a:r>
          </a:p>
          <a:p>
            <a:pPr marL="285750" indent="-285750">
              <a:lnSpc>
                <a:spcPts val="1620"/>
              </a:lnSpc>
              <a:spcBef>
                <a:spcPts val="0"/>
              </a:spcBef>
              <a:spcAft>
                <a:spcPts val="1200"/>
              </a:spcAft>
              <a:buFont typeface="+mj-lt"/>
              <a:buAutoNum type="arabicPeriod"/>
            </a:pPr>
            <a:r>
              <a:rPr lang="en-GB" sz="1200" dirty="0">
                <a:solidFill>
                  <a:srgbClr val="002B5C"/>
                </a:solidFill>
                <a:latin typeface="Helvetica" pitchFamily="2" charset="0"/>
              </a:rPr>
              <a:t>How would you challenge dangerous behaviour you see?</a:t>
            </a:r>
          </a:p>
        </p:txBody>
      </p:sp>
      <p:pic>
        <p:nvPicPr>
          <p:cNvPr id="4" name="Picture 3" descr="A picture containing outdoor&#10;&#10;Description automatically generated">
            <a:extLst>
              <a:ext uri="{FF2B5EF4-FFF2-40B4-BE49-F238E27FC236}">
                <a16:creationId xmlns:a16="http://schemas.microsoft.com/office/drawing/2014/main" id="{8B02D5A5-E0A6-300F-BD7E-416587053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83320" y="1949413"/>
            <a:ext cx="4293096" cy="3219822"/>
          </a:xfrm>
          <a:prstGeom prst="rect">
            <a:avLst/>
          </a:prstGeom>
        </p:spPr>
      </p:pic>
      <p:pic>
        <p:nvPicPr>
          <p:cNvPr id="5" name="Picture 4" descr="A person walking on a boardwalk&#10;&#10;Description automatically generated with low confidence">
            <a:extLst>
              <a:ext uri="{FF2B5EF4-FFF2-40B4-BE49-F238E27FC236}">
                <a16:creationId xmlns:a16="http://schemas.microsoft.com/office/drawing/2014/main" id="{68EC67FB-9CE9-832F-F8D5-1C8D9799F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2032" y="1412776"/>
            <a:ext cx="3240116" cy="4293096"/>
          </a:xfrm>
          <a:prstGeom prst="rect">
            <a:avLst/>
          </a:prstGeom>
        </p:spPr>
      </p:pic>
    </p:spTree>
    <p:extLst>
      <p:ext uri="{BB962C8B-B14F-4D97-AF65-F5344CB8AC3E}">
        <p14:creationId xmlns:p14="http://schemas.microsoft.com/office/powerpoint/2010/main" val="598568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E9EB14-E965-A349-B44C-336114C8AF5B}"/>
              </a:ext>
            </a:extLst>
          </p:cNvPr>
          <p:cNvPicPr>
            <a:picLocks noChangeAspect="1"/>
          </p:cNvPicPr>
          <p:nvPr/>
        </p:nvPicPr>
        <p:blipFill rotWithShape="1">
          <a:blip r:embed="rId3">
            <a:extLst>
              <a:ext uri="{28A0092B-C50C-407E-A947-70E740481C1C}">
                <a14:useLocalDpi xmlns:a14="http://schemas.microsoft.com/office/drawing/2010/main" val="0"/>
              </a:ext>
            </a:extLst>
          </a:blip>
          <a:srcRect t="16400" b="34250"/>
          <a:stretch/>
        </p:blipFill>
        <p:spPr>
          <a:xfrm>
            <a:off x="971600" y="1268760"/>
            <a:ext cx="7548257" cy="5271364"/>
          </a:xfrm>
          <a:prstGeom prst="rect">
            <a:avLst/>
          </a:prstGeom>
        </p:spPr>
      </p:pic>
    </p:spTree>
    <p:extLst>
      <p:ext uri="{BB962C8B-B14F-4D97-AF65-F5344CB8AC3E}">
        <p14:creationId xmlns:p14="http://schemas.microsoft.com/office/powerpoint/2010/main" val="395602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72EC027-24B3-0947-871F-82F88DF04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847"/>
          <a:stretch/>
        </p:blipFill>
        <p:spPr>
          <a:xfrm>
            <a:off x="0" y="0"/>
            <a:ext cx="9144000" cy="6858000"/>
          </a:xfrm>
          <a:prstGeom prst="rect">
            <a:avLst/>
          </a:prstGeom>
        </p:spPr>
      </p:pic>
      <p:sp>
        <p:nvSpPr>
          <p:cNvPr id="3" name="Subtitle 2">
            <a:extLst>
              <a:ext uri="{FF2B5EF4-FFF2-40B4-BE49-F238E27FC236}">
                <a16:creationId xmlns:a16="http://schemas.microsoft.com/office/drawing/2014/main" id="{641E46F7-528D-4BD0-9E22-A4E60B8AEE43}"/>
              </a:ext>
            </a:extLst>
          </p:cNvPr>
          <p:cNvSpPr>
            <a:spLocks noGrp="1"/>
          </p:cNvSpPr>
          <p:nvPr>
            <p:ph type="subTitle" idx="4294967295"/>
          </p:nvPr>
        </p:nvSpPr>
        <p:spPr>
          <a:xfrm>
            <a:off x="250404" y="6237312"/>
            <a:ext cx="8643192" cy="360040"/>
          </a:xfrm>
        </p:spPr>
        <p:txBody>
          <a:bodyPr lIns="0" tIns="0" rIns="0" bIns="0">
            <a:normAutofit/>
          </a:bodyPr>
          <a:lstStyle/>
          <a:p>
            <a:pPr marL="0" indent="0" algn="ctr">
              <a:buNone/>
            </a:pPr>
            <a:r>
              <a:rPr lang="en-GB" sz="1300" dirty="0">
                <a:solidFill>
                  <a:schemeClr val="bg1"/>
                </a:solidFill>
                <a:latin typeface="Helvetica" pitchFamily="2" charset="0"/>
              </a:rPr>
              <a:t>This resource is based on the hard work of Gillian Barclay and the Fife Water Safety Group</a:t>
            </a:r>
          </a:p>
          <a:p>
            <a:endParaRPr lang="en-GB" dirty="0">
              <a:solidFill>
                <a:schemeClr val="bg1"/>
              </a:solidFill>
            </a:endParaRPr>
          </a:p>
        </p:txBody>
      </p:sp>
    </p:spTree>
    <p:extLst>
      <p:ext uri="{BB962C8B-B14F-4D97-AF65-F5344CB8AC3E}">
        <p14:creationId xmlns:p14="http://schemas.microsoft.com/office/powerpoint/2010/main" val="2155550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D32EC29-64B4-6089-66F3-383A8E05E3F8}"/>
              </a:ext>
            </a:extLst>
          </p:cNvPr>
          <p:cNvPicPr>
            <a:picLocks noChangeAspect="1"/>
          </p:cNvPicPr>
          <p:nvPr/>
        </p:nvPicPr>
        <p:blipFill rotWithShape="1">
          <a:blip r:embed="rId3">
            <a:extLst>
              <a:ext uri="{28A0092B-C50C-407E-A947-70E740481C1C}">
                <a14:useLocalDpi xmlns:a14="http://schemas.microsoft.com/office/drawing/2010/main" val="0"/>
              </a:ext>
            </a:extLst>
          </a:blip>
          <a:srcRect t="1398" b="16620"/>
          <a:stretch/>
        </p:blipFill>
        <p:spPr>
          <a:xfrm>
            <a:off x="0" y="2664296"/>
            <a:ext cx="9144000" cy="4221088"/>
          </a:xfrm>
          <a:prstGeom prst="rect">
            <a:avLst/>
          </a:prstGeom>
        </p:spPr>
      </p:pic>
      <p:sp>
        <p:nvSpPr>
          <p:cNvPr id="3" name="Title 1">
            <a:extLst>
              <a:ext uri="{FF2B5EF4-FFF2-40B4-BE49-F238E27FC236}">
                <a16:creationId xmlns:a16="http://schemas.microsoft.com/office/drawing/2014/main" id="{F99FA387-20F5-1842-90D6-FFDCF28E2973}"/>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Starter activity</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
        <p:nvSpPr>
          <p:cNvPr id="4" name="Subtitle 2">
            <a:extLst>
              <a:ext uri="{FF2B5EF4-FFF2-40B4-BE49-F238E27FC236}">
                <a16:creationId xmlns:a16="http://schemas.microsoft.com/office/drawing/2014/main" id="{2A634E79-E10D-1F42-B66B-68971619F57C}"/>
              </a:ext>
            </a:extLst>
          </p:cNvPr>
          <p:cNvSpPr txBox="1">
            <a:spLocks/>
          </p:cNvSpPr>
          <p:nvPr/>
        </p:nvSpPr>
        <p:spPr>
          <a:xfrm>
            <a:off x="323528" y="1518788"/>
            <a:ext cx="1584176" cy="3652613"/>
          </a:xfrm>
          <a:prstGeom prst="rect">
            <a:avLst/>
          </a:prstGeom>
        </p:spPr>
        <p:txBody>
          <a:bodyPr vert="horz" lIns="0" tIns="0" rIns="0" bIns="0" rtlCol="0" anchor="t">
            <a:normAutofit/>
          </a:bodyPr>
          <a:lstStyle>
            <a:lvl1pPr marL="0" indent="0" algn="l" defTabSz="914400" rtl="0" eaLnBrk="1" latinLnBrk="0" hangingPunct="1">
              <a:spcBef>
                <a:spcPct val="20000"/>
              </a:spcBef>
              <a:buFont typeface="Arial" pitchFamily="34" charset="0"/>
              <a:buNone/>
              <a:defRPr sz="2000" kern="1200">
                <a:solidFill>
                  <a:schemeClr val="bg2"/>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sz="1600" dirty="0">
                <a:solidFill>
                  <a:srgbClr val="002B5C"/>
                </a:solidFill>
              </a:rPr>
              <a:t>Think of a body of water near you – it could be a river, loch or beach.</a:t>
            </a:r>
          </a:p>
          <a:p>
            <a:endParaRPr lang="en-GB" sz="1600" dirty="0">
              <a:solidFill>
                <a:srgbClr val="002B5C"/>
              </a:solidFill>
            </a:endParaRPr>
          </a:p>
          <a:p>
            <a:r>
              <a:rPr lang="en-GB" sz="1600" dirty="0">
                <a:solidFill>
                  <a:srgbClr val="002B5C"/>
                </a:solidFill>
              </a:rPr>
              <a:t>What do you do there?</a:t>
            </a:r>
          </a:p>
        </p:txBody>
      </p:sp>
      <p:pic>
        <p:nvPicPr>
          <p:cNvPr id="11" name="Picture 10" descr="A picture containing outdoor&#10;&#10;Description automatically generated">
            <a:extLst>
              <a:ext uri="{FF2B5EF4-FFF2-40B4-BE49-F238E27FC236}">
                <a16:creationId xmlns:a16="http://schemas.microsoft.com/office/drawing/2014/main" id="{74EBEDA3-4190-B865-BE7C-2A5C418DCD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583320" y="1949413"/>
            <a:ext cx="4293096" cy="3219822"/>
          </a:xfrm>
          <a:prstGeom prst="rect">
            <a:avLst/>
          </a:prstGeom>
        </p:spPr>
      </p:pic>
      <p:pic>
        <p:nvPicPr>
          <p:cNvPr id="13" name="Picture 12" descr="A person walking on a boardwalk&#10;&#10;Description automatically generated with low confidence">
            <a:extLst>
              <a:ext uri="{FF2B5EF4-FFF2-40B4-BE49-F238E27FC236}">
                <a16:creationId xmlns:a16="http://schemas.microsoft.com/office/drawing/2014/main" id="{3F175477-64E3-75FC-B8F8-8138BDDBAA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032" y="1412776"/>
            <a:ext cx="3240116" cy="4293096"/>
          </a:xfrm>
          <a:prstGeom prst="rect">
            <a:avLst/>
          </a:prstGeom>
        </p:spPr>
      </p:pic>
      <p:sp>
        <p:nvSpPr>
          <p:cNvPr id="14" name="Rectangle 13">
            <a:extLst>
              <a:ext uri="{FF2B5EF4-FFF2-40B4-BE49-F238E27FC236}">
                <a16:creationId xmlns:a16="http://schemas.microsoft.com/office/drawing/2014/main" id="{C3E25769-D7AC-E838-6188-1477092E1080}"/>
              </a:ext>
            </a:extLst>
          </p:cNvPr>
          <p:cNvSpPr/>
          <p:nvPr/>
        </p:nvSpPr>
        <p:spPr>
          <a:xfrm>
            <a:off x="2339752" y="6248925"/>
            <a:ext cx="6877192" cy="492443"/>
          </a:xfrm>
          <a:prstGeom prst="rect">
            <a:avLst/>
          </a:prstGeom>
          <a:noFill/>
        </p:spPr>
        <p:txBody>
          <a:bodyPr wrap="square" lIns="0" tIns="0" rIns="0" bIns="0">
            <a:spAutoFit/>
          </a:bodyPr>
          <a:lstStyle/>
          <a:p>
            <a:pPr lvl="0">
              <a:defRPr/>
            </a:pPr>
            <a:r>
              <a:rPr lang="en-GB" sz="1600" dirty="0">
                <a:solidFill>
                  <a:schemeClr val="bg1"/>
                </a:solidFill>
                <a:latin typeface="Helvetica" pitchFamily="2" charset="0"/>
                <a:cs typeface="Arial" pitchFamily="34" charset="0"/>
              </a:rPr>
              <a:t>Not all risks are easy to see which can be very dangerous. </a:t>
            </a:r>
            <a:br>
              <a:rPr lang="en-GB" sz="1600" dirty="0">
                <a:solidFill>
                  <a:schemeClr val="bg1"/>
                </a:solidFill>
                <a:latin typeface="Helvetica" pitchFamily="2" charset="0"/>
                <a:cs typeface="Arial" pitchFamily="34" charset="0"/>
              </a:rPr>
            </a:br>
            <a:r>
              <a:rPr lang="en-GB" sz="1600" dirty="0">
                <a:solidFill>
                  <a:schemeClr val="bg1"/>
                </a:solidFill>
                <a:latin typeface="Helvetica" pitchFamily="2" charset="0"/>
                <a:cs typeface="Arial" pitchFamily="34" charset="0"/>
              </a:rPr>
              <a:t>Can you think of any?</a:t>
            </a:r>
          </a:p>
        </p:txBody>
      </p:sp>
    </p:spTree>
    <p:extLst>
      <p:ext uri="{BB962C8B-B14F-4D97-AF65-F5344CB8AC3E}">
        <p14:creationId xmlns:p14="http://schemas.microsoft.com/office/powerpoint/2010/main" val="2434782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A person in a kayak in a lake&#10;&#10;Description automatically generated with low confidence">
            <a:extLst>
              <a:ext uri="{FF2B5EF4-FFF2-40B4-BE49-F238E27FC236}">
                <a16:creationId xmlns:a16="http://schemas.microsoft.com/office/drawing/2014/main" id="{4BADC53D-6D98-13B1-5F56-E8DF2847F7C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12" r="-1"/>
          <a:stretch/>
        </p:blipFill>
        <p:spPr>
          <a:xfrm>
            <a:off x="-274552" y="1412776"/>
            <a:ext cx="9073008" cy="5040560"/>
          </a:xfrm>
          <a:prstGeom prst="rect">
            <a:avLst/>
          </a:prstGeom>
        </p:spPr>
      </p:pic>
      <p:sp>
        <p:nvSpPr>
          <p:cNvPr id="9" name="Rectangle 8">
            <a:extLst>
              <a:ext uri="{FF2B5EF4-FFF2-40B4-BE49-F238E27FC236}">
                <a16:creationId xmlns:a16="http://schemas.microsoft.com/office/drawing/2014/main" id="{6BC508BD-0759-4A19-A4E4-C2C32609DB28}"/>
              </a:ext>
            </a:extLst>
          </p:cNvPr>
          <p:cNvSpPr/>
          <p:nvPr/>
        </p:nvSpPr>
        <p:spPr>
          <a:xfrm>
            <a:off x="539552" y="1628800"/>
            <a:ext cx="3816424" cy="2215991"/>
          </a:xfrm>
          <a:prstGeom prst="rect">
            <a:avLst/>
          </a:prstGeom>
          <a:noFill/>
        </p:spPr>
        <p:txBody>
          <a:bodyPr wrap="square" lIns="0" tIns="0" rIns="0" bIns="0">
            <a:spAutoFit/>
          </a:bodyPr>
          <a:lstStyle/>
          <a:p>
            <a:pPr marL="285750" indent="-285750" fontAlgn="base">
              <a:buFont typeface="Arial" panose="020B0604020202020204" pitchFamily="34" charset="0"/>
              <a:buChar char="•"/>
            </a:pPr>
            <a:r>
              <a:rPr lang="en-GB" b="1" dirty="0">
                <a:solidFill>
                  <a:schemeClr val="bg1"/>
                </a:solidFill>
              </a:rPr>
              <a:t>To develop an understanding of the dangers of water, in particular the effects of cold water shock.</a:t>
            </a:r>
          </a:p>
          <a:p>
            <a:pPr fontAlgn="base"/>
            <a:r>
              <a:rPr lang="en-GB" b="1" dirty="0">
                <a:solidFill>
                  <a:schemeClr val="bg1"/>
                </a:solidFill>
              </a:rPr>
              <a:t> </a:t>
            </a:r>
            <a:r>
              <a:rPr lang="en-US" b="1" dirty="0">
                <a:solidFill>
                  <a:schemeClr val="bg1"/>
                </a:solidFill>
              </a:rPr>
              <a:t>​</a:t>
            </a:r>
          </a:p>
          <a:p>
            <a:pPr marL="285750" indent="-285750" fontAlgn="base">
              <a:buFont typeface="Arial" panose="020B0604020202020204" pitchFamily="34" charset="0"/>
              <a:buChar char="•"/>
            </a:pPr>
            <a:r>
              <a:rPr lang="en-GB" b="1" dirty="0">
                <a:solidFill>
                  <a:schemeClr val="bg1"/>
                </a:solidFill>
              </a:rPr>
              <a:t>To develop an understanding of how you can keep yourself and others safe around water, and how to respond in an emergency.</a:t>
            </a:r>
            <a:endParaRPr lang="en-US" b="1" dirty="0">
              <a:solidFill>
                <a:schemeClr val="bg1"/>
              </a:solidFill>
            </a:endParaRPr>
          </a:p>
        </p:txBody>
      </p:sp>
      <p:sp>
        <p:nvSpPr>
          <p:cNvPr id="4" name="TextBox 3">
            <a:extLst>
              <a:ext uri="{FF2B5EF4-FFF2-40B4-BE49-F238E27FC236}">
                <a16:creationId xmlns:a16="http://schemas.microsoft.com/office/drawing/2014/main" id="{5ADEB1B9-0FBE-2243-B6CB-FCD388D4F8B0}"/>
              </a:ext>
            </a:extLst>
          </p:cNvPr>
          <p:cNvSpPr txBox="1"/>
          <p:nvPr/>
        </p:nvSpPr>
        <p:spPr>
          <a:xfrm>
            <a:off x="-482138" y="1080655"/>
            <a:ext cx="184731" cy="369332"/>
          </a:xfrm>
          <a:prstGeom prst="rect">
            <a:avLst/>
          </a:prstGeom>
          <a:noFill/>
        </p:spPr>
        <p:txBody>
          <a:bodyPr wrap="none" rtlCol="0">
            <a:spAutoFit/>
          </a:bodyPr>
          <a:lstStyle/>
          <a:p>
            <a:endParaRPr lang="en-US"/>
          </a:p>
        </p:txBody>
      </p:sp>
      <p:sp>
        <p:nvSpPr>
          <p:cNvPr id="15" name="Title 1">
            <a:extLst>
              <a:ext uri="{FF2B5EF4-FFF2-40B4-BE49-F238E27FC236}">
                <a16:creationId xmlns:a16="http://schemas.microsoft.com/office/drawing/2014/main" id="{48B65063-940C-18D7-4A32-C8937C39AB6A}"/>
              </a:ext>
            </a:extLst>
          </p:cNvPr>
          <p:cNvSpPr txBox="1">
            <a:spLocks/>
          </p:cNvSpPr>
          <p:nvPr/>
        </p:nvSpPr>
        <p:spPr>
          <a:xfrm>
            <a:off x="335758" y="332656"/>
            <a:ext cx="6264696" cy="864097"/>
          </a:xfrm>
          <a:prstGeom prst="rect">
            <a:avLst/>
          </a:prstGeom>
        </p:spPr>
        <p:txBody>
          <a:bodyPr lIns="0" tIns="0" rIns="0" b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Learning objectives</a:t>
            </a:r>
            <a:endParaRPr lang="en-GB" sz="2400" b="1" dirty="0">
              <a:solidFill>
                <a:schemeClr val="bg2"/>
              </a:solidFill>
              <a:latin typeface="Helvetica"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183290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A07FC6-1A20-DBA9-DB6A-87AFC54B8E19}"/>
              </a:ext>
            </a:extLst>
          </p:cNvPr>
          <p:cNvPicPr>
            <a:picLocks noChangeAspect="1"/>
          </p:cNvPicPr>
          <p:nvPr/>
        </p:nvPicPr>
        <p:blipFill rotWithShape="1">
          <a:blip r:embed="rId3">
            <a:extLst>
              <a:ext uri="{28A0092B-C50C-407E-A947-70E740481C1C}">
                <a14:useLocalDpi xmlns:a14="http://schemas.microsoft.com/office/drawing/2010/main" val="0"/>
              </a:ext>
            </a:extLst>
          </a:blip>
          <a:srcRect t="54010" b="16620"/>
          <a:stretch/>
        </p:blipFill>
        <p:spPr>
          <a:xfrm>
            <a:off x="0" y="5373216"/>
            <a:ext cx="9144000" cy="1512168"/>
          </a:xfrm>
          <a:prstGeom prst="rect">
            <a:avLst/>
          </a:prstGeom>
        </p:spPr>
      </p:pic>
      <p:sp>
        <p:nvSpPr>
          <p:cNvPr id="14" name="Rectangle 13">
            <a:extLst>
              <a:ext uri="{FF2B5EF4-FFF2-40B4-BE49-F238E27FC236}">
                <a16:creationId xmlns:a16="http://schemas.microsoft.com/office/drawing/2014/main" id="{20216A2A-6355-4914-BB9B-694D08EA614D}"/>
              </a:ext>
            </a:extLst>
          </p:cNvPr>
          <p:cNvSpPr/>
          <p:nvPr/>
        </p:nvSpPr>
        <p:spPr>
          <a:xfrm>
            <a:off x="2195736" y="6237312"/>
            <a:ext cx="5275448" cy="584775"/>
          </a:xfrm>
          <a:prstGeom prst="rect">
            <a:avLst/>
          </a:prstGeom>
          <a:noFill/>
        </p:spPr>
        <p:txBody>
          <a:bodyPr wrap="square">
            <a:spAutoFit/>
          </a:bodyPr>
          <a:lstStyle/>
          <a:p>
            <a:pPr lvl="0"/>
            <a:r>
              <a:rPr lang="en-GB" sz="1600" dirty="0">
                <a:solidFill>
                  <a:schemeClr val="bg1"/>
                </a:solidFill>
                <a:latin typeface="Helvetica" pitchFamily="2" charset="0"/>
              </a:rPr>
              <a:t>What kind of dangers would you find at the coast that you wouldn’t find at inland waters? </a:t>
            </a:r>
            <a:endParaRPr lang="en-GB" sz="1600" dirty="0">
              <a:solidFill>
                <a:schemeClr val="bg1"/>
              </a:solidFill>
              <a:latin typeface="Helvetica" pitchFamily="2" charset="0"/>
              <a:cs typeface="Arial" pitchFamily="34" charset="0"/>
            </a:endParaRPr>
          </a:p>
        </p:txBody>
      </p:sp>
      <p:sp>
        <p:nvSpPr>
          <p:cNvPr id="11" name="Title 1">
            <a:extLst>
              <a:ext uri="{FF2B5EF4-FFF2-40B4-BE49-F238E27FC236}">
                <a16:creationId xmlns:a16="http://schemas.microsoft.com/office/drawing/2014/main" id="{4FB44A6A-1A42-FF45-B3E7-406FE20125BD}"/>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1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Stop and Think, Spot the Dangers</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3" name="TextBox 2">
            <a:extLst>
              <a:ext uri="{FF2B5EF4-FFF2-40B4-BE49-F238E27FC236}">
                <a16:creationId xmlns:a16="http://schemas.microsoft.com/office/drawing/2014/main" id="{677F2A58-9847-1877-C310-42248F31F6CA}"/>
              </a:ext>
            </a:extLst>
          </p:cNvPr>
          <p:cNvSpPr txBox="1"/>
          <p:nvPr/>
        </p:nvSpPr>
        <p:spPr>
          <a:xfrm>
            <a:off x="323528" y="1972930"/>
            <a:ext cx="4248472" cy="2167966"/>
          </a:xfrm>
          <a:prstGeom prst="rect">
            <a:avLst/>
          </a:prstGeom>
          <a:noFill/>
        </p:spPr>
        <p:txBody>
          <a:bodyPr wrap="square" lIns="0" tIns="0" rIns="0" bIns="0" rtlCol="0">
            <a:spAutoFit/>
          </a:bodyPr>
          <a:lstStyle/>
          <a:p>
            <a:pPr defTabSz="720000">
              <a:lnSpc>
                <a:spcPts val="1660"/>
              </a:lnSpc>
            </a:pPr>
            <a:r>
              <a:rPr lang="en-GB" sz="1300" b="1" dirty="0">
                <a:solidFill>
                  <a:schemeClr val="tx2"/>
                </a:solidFill>
                <a:latin typeface="Helvetica" pitchFamily="2" charset="0"/>
                <a:cs typeface="Arial" panose="020B0604020202020204" pitchFamily="34" charset="0"/>
              </a:rPr>
              <a:t>You and two friends are taking your dog on a walk </a:t>
            </a:r>
            <a:br>
              <a:rPr lang="en-GB" sz="1300" b="1" dirty="0">
                <a:solidFill>
                  <a:schemeClr val="tx2"/>
                </a:solidFill>
                <a:latin typeface="Helvetica" pitchFamily="2" charset="0"/>
                <a:cs typeface="Arial" panose="020B0604020202020204" pitchFamily="34" charset="0"/>
              </a:rPr>
            </a:br>
            <a:r>
              <a:rPr lang="en-GB" sz="1300" b="1" dirty="0">
                <a:solidFill>
                  <a:schemeClr val="tx2"/>
                </a:solidFill>
                <a:latin typeface="Helvetica" pitchFamily="2" charset="0"/>
                <a:cs typeface="Arial" panose="020B0604020202020204" pitchFamily="34" charset="0"/>
              </a:rPr>
              <a:t>by the river</a:t>
            </a:r>
            <a:br>
              <a:rPr lang="en-GB" sz="1300" b="1" dirty="0">
                <a:solidFill>
                  <a:schemeClr val="tx2"/>
                </a:solidFill>
                <a:latin typeface="Helvetica" pitchFamily="2" charset="0"/>
                <a:cs typeface="Arial" panose="020B0604020202020204" pitchFamily="34" charset="0"/>
              </a:rPr>
            </a:br>
            <a:endParaRPr lang="en-GB" sz="1300" b="1" dirty="0">
              <a:solidFill>
                <a:schemeClr val="tx2"/>
              </a:solidFill>
              <a:latin typeface="Helvetica" pitchFamily="2" charset="0"/>
              <a:cs typeface="Arial" panose="020B0604020202020204" pitchFamily="34" charset="0"/>
            </a:endParaRPr>
          </a:p>
          <a:p>
            <a:pPr defTabSz="720000">
              <a:lnSpc>
                <a:spcPts val="1660"/>
              </a:lnSpc>
            </a:pPr>
            <a:r>
              <a:rPr lang="en-GB" sz="1200" dirty="0">
                <a:solidFill>
                  <a:schemeClr val="tx2"/>
                </a:solidFill>
                <a:latin typeface="Helvetica" pitchFamily="2" charset="0"/>
              </a:rPr>
              <a:t>It’s important to </a:t>
            </a:r>
            <a:r>
              <a:rPr lang="en-GB" sz="1200" b="1" dirty="0">
                <a:solidFill>
                  <a:schemeClr val="tx2"/>
                </a:solidFill>
                <a:latin typeface="Helvetica" pitchFamily="2" charset="0"/>
              </a:rPr>
              <a:t>Stop and Think, Spot the Dangers </a:t>
            </a:r>
            <a:br>
              <a:rPr lang="en-GB" sz="1200" b="1" dirty="0">
                <a:solidFill>
                  <a:schemeClr val="tx2"/>
                </a:solidFill>
                <a:latin typeface="Helvetica" pitchFamily="2" charset="0"/>
              </a:rPr>
            </a:br>
            <a:r>
              <a:rPr lang="en-GB" sz="1200" dirty="0">
                <a:solidFill>
                  <a:schemeClr val="tx2"/>
                </a:solidFill>
                <a:latin typeface="Helvetica" pitchFamily="2" charset="0"/>
              </a:rPr>
              <a:t>when you’re near water.</a:t>
            </a:r>
          </a:p>
          <a:p>
            <a:pPr marL="342900" indent="-342900" defTabSz="720000">
              <a:lnSpc>
                <a:spcPts val="1660"/>
              </a:lnSpc>
              <a:buFont typeface="+mj-lt"/>
              <a:buAutoNum type="arabicPeriod"/>
            </a:pPr>
            <a:r>
              <a:rPr lang="en-GB" sz="1200" dirty="0">
                <a:solidFill>
                  <a:schemeClr val="tx2"/>
                </a:solidFill>
                <a:latin typeface="Helvetica" pitchFamily="2" charset="0"/>
              </a:rPr>
              <a:t>Can you see any dangers in this picture?</a:t>
            </a:r>
          </a:p>
          <a:p>
            <a:pPr marL="342900" indent="-342900" defTabSz="720000">
              <a:lnSpc>
                <a:spcPts val="1660"/>
              </a:lnSpc>
              <a:buFont typeface="+mj-lt"/>
              <a:buAutoNum type="arabicPeriod"/>
            </a:pPr>
            <a:r>
              <a:rPr lang="en-GB" sz="1200" dirty="0">
                <a:solidFill>
                  <a:schemeClr val="tx2"/>
                </a:solidFill>
                <a:latin typeface="Helvetica" pitchFamily="2" charset="0"/>
              </a:rPr>
              <a:t>What dangers might be hidden?</a:t>
            </a:r>
          </a:p>
          <a:p>
            <a:pPr marL="342900" indent="-342900" defTabSz="720000">
              <a:lnSpc>
                <a:spcPts val="1660"/>
              </a:lnSpc>
              <a:buFont typeface="+mj-lt"/>
              <a:buAutoNum type="arabicPeriod"/>
            </a:pPr>
            <a:r>
              <a:rPr lang="en-GB" sz="1200" dirty="0">
                <a:solidFill>
                  <a:schemeClr val="tx2"/>
                </a:solidFill>
                <a:latin typeface="Helvetica" pitchFamily="2" charset="0"/>
              </a:rPr>
              <a:t>It’s important to identify where you are and if there is rescue equipment near you. How could you get help if you got into trouble here?</a:t>
            </a:r>
          </a:p>
        </p:txBody>
      </p:sp>
      <p:pic>
        <p:nvPicPr>
          <p:cNvPr id="9" name="Picture 8" descr="A picture containing tree, outdoor, water, river&#10;&#10;Description automatically generated">
            <a:extLst>
              <a:ext uri="{FF2B5EF4-FFF2-40B4-BE49-F238E27FC236}">
                <a16:creationId xmlns:a16="http://schemas.microsoft.com/office/drawing/2014/main" id="{40457831-287E-70E4-3257-28C201E4CB1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79" t="17919" r="594" b="8616"/>
          <a:stretch/>
        </p:blipFill>
        <p:spPr>
          <a:xfrm>
            <a:off x="4644758" y="1988840"/>
            <a:ext cx="4149892" cy="2320722"/>
          </a:xfrm>
          <a:prstGeom prst="rect">
            <a:avLst/>
          </a:prstGeom>
        </p:spPr>
      </p:pic>
      <p:pic>
        <p:nvPicPr>
          <p:cNvPr id="4" name="Picture 3">
            <a:extLst>
              <a:ext uri="{FF2B5EF4-FFF2-40B4-BE49-F238E27FC236}">
                <a16:creationId xmlns:a16="http://schemas.microsoft.com/office/drawing/2014/main" id="{1E46FA5D-1A4B-E8A7-3638-BCF54B1A1FA2}"/>
              </a:ext>
            </a:extLst>
          </p:cNvPr>
          <p:cNvPicPr>
            <a:picLocks noChangeAspect="1"/>
          </p:cNvPicPr>
          <p:nvPr/>
        </p:nvPicPr>
        <p:blipFill rotWithShape="1">
          <a:blip r:embed="rId5">
            <a:extLst>
              <a:ext uri="{28A0092B-C50C-407E-A947-70E740481C1C}">
                <a14:useLocalDpi xmlns:a14="http://schemas.microsoft.com/office/drawing/2010/main" val="0"/>
              </a:ext>
            </a:extLst>
          </a:blip>
          <a:srcRect b="70113"/>
          <a:stretch/>
        </p:blipFill>
        <p:spPr>
          <a:xfrm>
            <a:off x="107504" y="3986219"/>
            <a:ext cx="9144000" cy="1819045"/>
          </a:xfrm>
          <a:prstGeom prst="rect">
            <a:avLst/>
          </a:prstGeom>
        </p:spPr>
      </p:pic>
    </p:spTree>
    <p:extLst>
      <p:ext uri="{BB962C8B-B14F-4D97-AF65-F5344CB8AC3E}">
        <p14:creationId xmlns:p14="http://schemas.microsoft.com/office/powerpoint/2010/main" val="54156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B38812FE-4034-4D27-A0FB-0B7288CFA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363" y="2378293"/>
            <a:ext cx="1299863" cy="1955546"/>
          </a:xfrm>
          <a:prstGeom prst="rect">
            <a:avLst/>
          </a:prstGeom>
        </p:spPr>
      </p:pic>
      <p:pic>
        <p:nvPicPr>
          <p:cNvPr id="49" name="Picture 48">
            <a:extLst>
              <a:ext uri="{FF2B5EF4-FFF2-40B4-BE49-F238E27FC236}">
                <a16:creationId xmlns:a16="http://schemas.microsoft.com/office/drawing/2014/main" id="{F4E35756-7230-8E5E-7563-D694C6E88A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7962" y="2370890"/>
            <a:ext cx="1299863" cy="1955546"/>
          </a:xfrm>
          <a:prstGeom prst="rect">
            <a:avLst/>
          </a:prstGeom>
        </p:spPr>
      </p:pic>
      <p:pic>
        <p:nvPicPr>
          <p:cNvPr id="53" name="Picture 52">
            <a:extLst>
              <a:ext uri="{FF2B5EF4-FFF2-40B4-BE49-F238E27FC236}">
                <a16:creationId xmlns:a16="http://schemas.microsoft.com/office/drawing/2014/main" id="{8EC4D520-1743-EEAC-8992-96E64ED4EB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2337" y="2370890"/>
            <a:ext cx="1299863" cy="1955546"/>
          </a:xfrm>
          <a:prstGeom prst="rect">
            <a:avLst/>
          </a:prstGeom>
        </p:spPr>
      </p:pic>
      <p:pic>
        <p:nvPicPr>
          <p:cNvPr id="57" name="Picture 56">
            <a:extLst>
              <a:ext uri="{FF2B5EF4-FFF2-40B4-BE49-F238E27FC236}">
                <a16:creationId xmlns:a16="http://schemas.microsoft.com/office/drawing/2014/main" id="{FF13FA0E-88D1-ECDB-5972-ACDA17F7731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2615" y="2370890"/>
            <a:ext cx="1299863" cy="1955546"/>
          </a:xfrm>
          <a:prstGeom prst="rect">
            <a:avLst/>
          </a:prstGeom>
        </p:spPr>
      </p:pic>
      <p:pic>
        <p:nvPicPr>
          <p:cNvPr id="61" name="Picture 60">
            <a:extLst>
              <a:ext uri="{FF2B5EF4-FFF2-40B4-BE49-F238E27FC236}">
                <a16:creationId xmlns:a16="http://schemas.microsoft.com/office/drawing/2014/main" id="{AF58ECB0-060D-F43D-9928-BB8862BF5BC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3417" y="2364044"/>
            <a:ext cx="1299863" cy="1955546"/>
          </a:xfrm>
          <a:prstGeom prst="rect">
            <a:avLst/>
          </a:prstGeom>
        </p:spPr>
      </p:pic>
      <p:pic>
        <p:nvPicPr>
          <p:cNvPr id="65" name="Picture 64">
            <a:extLst>
              <a:ext uri="{FF2B5EF4-FFF2-40B4-BE49-F238E27FC236}">
                <a16:creationId xmlns:a16="http://schemas.microsoft.com/office/drawing/2014/main" id="{A7C9E723-12DE-85D4-5A83-C3BA31FDA83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0853" y="2364044"/>
            <a:ext cx="1299863" cy="1955546"/>
          </a:xfrm>
          <a:prstGeom prst="rect">
            <a:avLst/>
          </a:prstGeom>
        </p:spPr>
      </p:pic>
      <p:pic>
        <p:nvPicPr>
          <p:cNvPr id="47" name="Picture 46">
            <a:extLst>
              <a:ext uri="{FF2B5EF4-FFF2-40B4-BE49-F238E27FC236}">
                <a16:creationId xmlns:a16="http://schemas.microsoft.com/office/drawing/2014/main" id="{99CED79F-2C84-DBED-1E2D-E24804CEDBF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83363" y="2374690"/>
            <a:ext cx="1299863" cy="1955546"/>
          </a:xfrm>
          <a:prstGeom prst="rect">
            <a:avLst/>
          </a:prstGeom>
        </p:spPr>
      </p:pic>
      <p:pic>
        <p:nvPicPr>
          <p:cNvPr id="51" name="Picture 50">
            <a:extLst>
              <a:ext uri="{FF2B5EF4-FFF2-40B4-BE49-F238E27FC236}">
                <a16:creationId xmlns:a16="http://schemas.microsoft.com/office/drawing/2014/main" id="{93B30D4C-BA6E-7D99-CE86-1C4B09F033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67962" y="2370890"/>
            <a:ext cx="1299863" cy="1955546"/>
          </a:xfrm>
          <a:prstGeom prst="rect">
            <a:avLst/>
          </a:prstGeom>
        </p:spPr>
      </p:pic>
      <p:pic>
        <p:nvPicPr>
          <p:cNvPr id="55" name="Picture 54">
            <a:extLst>
              <a:ext uri="{FF2B5EF4-FFF2-40B4-BE49-F238E27FC236}">
                <a16:creationId xmlns:a16="http://schemas.microsoft.com/office/drawing/2014/main" id="{945C9111-14EB-6162-A864-8289ECD77AC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82337" y="2370890"/>
            <a:ext cx="1299863" cy="1955546"/>
          </a:xfrm>
          <a:prstGeom prst="rect">
            <a:avLst/>
          </a:prstGeom>
        </p:spPr>
      </p:pic>
      <p:pic>
        <p:nvPicPr>
          <p:cNvPr id="59" name="Picture 58">
            <a:extLst>
              <a:ext uri="{FF2B5EF4-FFF2-40B4-BE49-F238E27FC236}">
                <a16:creationId xmlns:a16="http://schemas.microsoft.com/office/drawing/2014/main" id="{8C958EF8-8323-518C-1663-F32B428E09B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062615" y="2370890"/>
            <a:ext cx="1299863" cy="1955546"/>
          </a:xfrm>
          <a:prstGeom prst="rect">
            <a:avLst/>
          </a:prstGeom>
        </p:spPr>
      </p:pic>
      <p:pic>
        <p:nvPicPr>
          <p:cNvPr id="63" name="Picture 62">
            <a:extLst>
              <a:ext uri="{FF2B5EF4-FFF2-40B4-BE49-F238E27FC236}">
                <a16:creationId xmlns:a16="http://schemas.microsoft.com/office/drawing/2014/main" id="{51E0C797-D4C6-9674-CE84-9FC06AFFECA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3417" y="2364044"/>
            <a:ext cx="1299863" cy="1955546"/>
          </a:xfrm>
          <a:prstGeom prst="rect">
            <a:avLst/>
          </a:prstGeom>
        </p:spPr>
      </p:pic>
      <p:pic>
        <p:nvPicPr>
          <p:cNvPr id="67" name="Picture 66">
            <a:extLst>
              <a:ext uri="{FF2B5EF4-FFF2-40B4-BE49-F238E27FC236}">
                <a16:creationId xmlns:a16="http://schemas.microsoft.com/office/drawing/2014/main" id="{E2E001E7-1FC5-55B8-5536-EFDC1C00E9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0853" y="2364044"/>
            <a:ext cx="1299863" cy="1955546"/>
          </a:xfrm>
          <a:prstGeom prst="rect">
            <a:avLst/>
          </a:prstGeom>
        </p:spPr>
      </p:pic>
      <p:sp>
        <p:nvSpPr>
          <p:cNvPr id="18" name="Title 1">
            <a:extLst>
              <a:ext uri="{FF2B5EF4-FFF2-40B4-BE49-F238E27FC236}">
                <a16:creationId xmlns:a16="http://schemas.microsoft.com/office/drawing/2014/main" id="{73CE1B71-50F2-07E6-B7F6-5CCBCCEDDAD5}"/>
              </a:ext>
            </a:extLst>
          </p:cNvPr>
          <p:cNvSpPr txBox="1">
            <a:spLocks/>
          </p:cNvSpPr>
          <p:nvPr/>
        </p:nvSpPr>
        <p:spPr>
          <a:xfrm>
            <a:off x="340310" y="26064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2</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Where do accidents happen?</a:t>
            </a:r>
          </a:p>
        </p:txBody>
      </p:sp>
      <p:sp>
        <p:nvSpPr>
          <p:cNvPr id="19" name="TextBox 18">
            <a:extLst>
              <a:ext uri="{FF2B5EF4-FFF2-40B4-BE49-F238E27FC236}">
                <a16:creationId xmlns:a16="http://schemas.microsoft.com/office/drawing/2014/main" id="{E5A82A2E-9AE8-B618-203C-F92E34C73322}"/>
              </a:ext>
            </a:extLst>
          </p:cNvPr>
          <p:cNvSpPr txBox="1"/>
          <p:nvPr/>
        </p:nvSpPr>
        <p:spPr>
          <a:xfrm>
            <a:off x="340310" y="1522988"/>
            <a:ext cx="8192130" cy="576312"/>
          </a:xfrm>
          <a:prstGeom prst="rect">
            <a:avLst/>
          </a:prstGeom>
          <a:noFill/>
        </p:spPr>
        <p:txBody>
          <a:bodyPr wrap="square" lIns="0" tIns="0" rIns="0" bIns="0" rtlCol="0">
            <a:spAutoFit/>
          </a:bodyPr>
          <a:lstStyle/>
          <a:p>
            <a:pPr algn="ctr" defTabSz="720000">
              <a:lnSpc>
                <a:spcPts val="2280"/>
              </a:lnSpc>
            </a:pPr>
            <a:r>
              <a:rPr lang="en-GB" sz="1700" b="1" dirty="0">
                <a:solidFill>
                  <a:schemeClr val="tx2"/>
                </a:solidFill>
                <a:latin typeface="Helvetica" pitchFamily="2" charset="0"/>
              </a:rPr>
              <a:t>Unfortunately people lose their lives every year in different bodies of water. </a:t>
            </a:r>
            <a:br>
              <a:rPr lang="en-GB" sz="1700" b="1" dirty="0">
                <a:solidFill>
                  <a:schemeClr val="tx2"/>
                </a:solidFill>
                <a:latin typeface="Helvetica" pitchFamily="2" charset="0"/>
              </a:rPr>
            </a:br>
            <a:r>
              <a:rPr lang="en-GB" sz="1700" b="1" dirty="0">
                <a:solidFill>
                  <a:schemeClr val="tx2"/>
                </a:solidFill>
                <a:latin typeface="Helvetica" pitchFamily="2" charset="0"/>
              </a:rPr>
              <a:t>All water can be dangerous, can you guess where most accidents happen?</a:t>
            </a:r>
          </a:p>
        </p:txBody>
      </p:sp>
      <p:pic>
        <p:nvPicPr>
          <p:cNvPr id="38" name="Picture 37">
            <a:extLst>
              <a:ext uri="{FF2B5EF4-FFF2-40B4-BE49-F238E27FC236}">
                <a16:creationId xmlns:a16="http://schemas.microsoft.com/office/drawing/2014/main" id="{CC84CC7C-616E-3B1C-AC5A-76C8F8281E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974256" y="4356010"/>
            <a:ext cx="1195489" cy="411891"/>
          </a:xfrm>
          <a:prstGeom prst="rect">
            <a:avLst/>
          </a:prstGeom>
        </p:spPr>
      </p:pic>
      <p:sp>
        <p:nvSpPr>
          <p:cNvPr id="39" name="TextBox 38">
            <a:extLst>
              <a:ext uri="{FF2B5EF4-FFF2-40B4-BE49-F238E27FC236}">
                <a16:creationId xmlns:a16="http://schemas.microsoft.com/office/drawing/2014/main" id="{F3BBB125-7ECF-0627-E788-1C2D772F0FFA}"/>
              </a:ext>
            </a:extLst>
          </p:cNvPr>
          <p:cNvSpPr txBox="1"/>
          <p:nvPr/>
        </p:nvSpPr>
        <p:spPr>
          <a:xfrm>
            <a:off x="340310" y="4941168"/>
            <a:ext cx="8192130" cy="492443"/>
          </a:xfrm>
          <a:prstGeom prst="rect">
            <a:avLst/>
          </a:prstGeom>
          <a:noFill/>
        </p:spPr>
        <p:txBody>
          <a:bodyPr wrap="square" lIns="0" tIns="0" rIns="0" bIns="0" rtlCol="0">
            <a:spAutoFit/>
          </a:bodyPr>
          <a:lstStyle/>
          <a:p>
            <a:pPr algn="ctr"/>
            <a:r>
              <a:rPr lang="en-GB" sz="1600" dirty="0"/>
              <a:t>We will go through the cards: hands up if you think the number will be higher, </a:t>
            </a:r>
            <a:br>
              <a:rPr lang="en-GB" sz="1600" dirty="0"/>
            </a:br>
            <a:r>
              <a:rPr lang="en-GB" sz="1600" dirty="0"/>
              <a:t>or hands down for lower (amount of people injured/drowned).</a:t>
            </a:r>
          </a:p>
        </p:txBody>
      </p:sp>
      <p:sp>
        <p:nvSpPr>
          <p:cNvPr id="40" name="TextBox 39">
            <a:extLst>
              <a:ext uri="{FF2B5EF4-FFF2-40B4-BE49-F238E27FC236}">
                <a16:creationId xmlns:a16="http://schemas.microsoft.com/office/drawing/2014/main" id="{17992D70-D6C9-C2ED-BA3C-9CD4B973F902}"/>
              </a:ext>
            </a:extLst>
          </p:cNvPr>
          <p:cNvSpPr txBox="1"/>
          <p:nvPr/>
        </p:nvSpPr>
        <p:spPr>
          <a:xfrm>
            <a:off x="6948264" y="6392361"/>
            <a:ext cx="1872208" cy="276999"/>
          </a:xfrm>
          <a:prstGeom prst="rect">
            <a:avLst/>
          </a:prstGeom>
          <a:noFill/>
        </p:spPr>
        <p:txBody>
          <a:bodyPr wrap="square" lIns="0" tIns="0" rIns="0" bIns="0" rtlCol="0">
            <a:spAutoFit/>
          </a:bodyPr>
          <a:lstStyle/>
          <a:p>
            <a:r>
              <a:rPr lang="en-GB" sz="800" dirty="0"/>
              <a:t>Note: Scotland data only 2017 – 2021, WAID</a:t>
            </a:r>
          </a:p>
          <a:p>
            <a:endParaRPr lang="en-US" sz="1000" dirty="0"/>
          </a:p>
        </p:txBody>
      </p:sp>
      <p:pic>
        <p:nvPicPr>
          <p:cNvPr id="42" name="Picture 41">
            <a:extLst>
              <a:ext uri="{FF2B5EF4-FFF2-40B4-BE49-F238E27FC236}">
                <a16:creationId xmlns:a16="http://schemas.microsoft.com/office/drawing/2014/main" id="{ACD7AAB4-B038-38D8-3346-DBDA889F15D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69509" y="5718927"/>
            <a:ext cx="5999795" cy="879016"/>
          </a:xfrm>
          <a:prstGeom prst="rect">
            <a:avLst/>
          </a:prstGeom>
        </p:spPr>
      </p:pic>
    </p:spTree>
    <p:extLst>
      <p:ext uri="{BB962C8B-B14F-4D97-AF65-F5344CB8AC3E}">
        <p14:creationId xmlns:p14="http://schemas.microsoft.com/office/powerpoint/2010/main" val="111287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E7ACE12C-3D1D-3E77-FEBE-4C963088C87B}"/>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Activity 3  </a:t>
            </a:r>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Stay Together, Stay Close</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pic>
        <p:nvPicPr>
          <p:cNvPr id="10" name="Picture 9" descr="A group of people in the water&#10;&#10;Description automatically generated with medium confidence">
            <a:extLst>
              <a:ext uri="{FF2B5EF4-FFF2-40B4-BE49-F238E27FC236}">
                <a16:creationId xmlns:a16="http://schemas.microsoft.com/office/drawing/2014/main" id="{93AB332C-0B45-ECFE-C5B8-CFBB1D772B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45" t="17882" r="13900" b="14562"/>
          <a:stretch/>
        </p:blipFill>
        <p:spPr>
          <a:xfrm>
            <a:off x="2555776" y="2060848"/>
            <a:ext cx="3960440" cy="2448272"/>
          </a:xfrm>
          <a:prstGeom prst="rect">
            <a:avLst/>
          </a:prstGeom>
        </p:spPr>
      </p:pic>
      <p:sp>
        <p:nvSpPr>
          <p:cNvPr id="18" name="Rectangle 17">
            <a:extLst>
              <a:ext uri="{FF2B5EF4-FFF2-40B4-BE49-F238E27FC236}">
                <a16:creationId xmlns:a16="http://schemas.microsoft.com/office/drawing/2014/main" id="{619C6305-BD9C-A8F5-19FB-1113E17E70C8}"/>
              </a:ext>
            </a:extLst>
          </p:cNvPr>
          <p:cNvSpPr/>
          <p:nvPr/>
        </p:nvSpPr>
        <p:spPr>
          <a:xfrm rot="20654710">
            <a:off x="235116" y="2172544"/>
            <a:ext cx="1697085" cy="584775"/>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Why are you safer in a group?</a:t>
            </a:r>
          </a:p>
        </p:txBody>
      </p:sp>
      <p:pic>
        <p:nvPicPr>
          <p:cNvPr id="19" name="Picture 18" descr="A picture containing smoke, coming, dark&#10;&#10;Description automatically generated">
            <a:extLst>
              <a:ext uri="{FF2B5EF4-FFF2-40B4-BE49-F238E27FC236}">
                <a16:creationId xmlns:a16="http://schemas.microsoft.com/office/drawing/2014/main" id="{CBDF7587-B437-FEF4-54C6-5EDAA8BD01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57476">
            <a:off x="1373458" y="2406279"/>
            <a:ext cx="1072683" cy="503746"/>
          </a:xfrm>
          <a:prstGeom prst="rect">
            <a:avLst/>
          </a:prstGeom>
        </p:spPr>
      </p:pic>
      <p:sp>
        <p:nvSpPr>
          <p:cNvPr id="20" name="Rectangle 19">
            <a:extLst>
              <a:ext uri="{FF2B5EF4-FFF2-40B4-BE49-F238E27FC236}">
                <a16:creationId xmlns:a16="http://schemas.microsoft.com/office/drawing/2014/main" id="{D6CEAF09-AE0D-D7DF-2F80-65F5B1D6514A}"/>
              </a:ext>
            </a:extLst>
          </p:cNvPr>
          <p:cNvSpPr/>
          <p:nvPr/>
        </p:nvSpPr>
        <p:spPr>
          <a:xfrm rot="775233">
            <a:off x="284327" y="3690626"/>
            <a:ext cx="1959834"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Why is it important to look out for others when near water? </a:t>
            </a:r>
          </a:p>
        </p:txBody>
      </p:sp>
      <p:pic>
        <p:nvPicPr>
          <p:cNvPr id="21" name="Picture 20" descr="A picture containing smoke, coming, dark&#10;&#10;Description automatically generated">
            <a:extLst>
              <a:ext uri="{FF2B5EF4-FFF2-40B4-BE49-F238E27FC236}">
                <a16:creationId xmlns:a16="http://schemas.microsoft.com/office/drawing/2014/main" id="{C69F9E09-BEB4-0876-DE8B-2E341EEB2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2038" y="3101611"/>
            <a:ext cx="1072683" cy="503746"/>
          </a:xfrm>
          <a:prstGeom prst="rect">
            <a:avLst/>
          </a:prstGeom>
        </p:spPr>
      </p:pic>
      <p:pic>
        <p:nvPicPr>
          <p:cNvPr id="22" name="Picture 21" descr="A picture containing smoke, coming, dark&#10;&#10;Description automatically generated">
            <a:extLst>
              <a:ext uri="{FF2B5EF4-FFF2-40B4-BE49-F238E27FC236}">
                <a16:creationId xmlns:a16="http://schemas.microsoft.com/office/drawing/2014/main" id="{DE699745-0B86-EA3D-B4F2-1462F6D7F6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890567">
            <a:off x="6673531" y="3275474"/>
            <a:ext cx="1072683" cy="503746"/>
          </a:xfrm>
          <a:prstGeom prst="rect">
            <a:avLst/>
          </a:prstGeom>
        </p:spPr>
      </p:pic>
      <p:sp>
        <p:nvSpPr>
          <p:cNvPr id="23" name="Rectangle 22">
            <a:extLst>
              <a:ext uri="{FF2B5EF4-FFF2-40B4-BE49-F238E27FC236}">
                <a16:creationId xmlns:a16="http://schemas.microsoft.com/office/drawing/2014/main" id="{AF9B384D-685B-F56B-A5E0-B52CF3B8E34D}"/>
              </a:ext>
            </a:extLst>
          </p:cNvPr>
          <p:cNvSpPr/>
          <p:nvPr/>
        </p:nvSpPr>
        <p:spPr>
          <a:xfrm rot="775233">
            <a:off x="6631351" y="2273170"/>
            <a:ext cx="2324123" cy="830997"/>
          </a:xfrm>
          <a:prstGeom prst="rect">
            <a:avLst/>
          </a:prstGeom>
          <a:ln>
            <a:noFill/>
          </a:ln>
        </p:spPr>
        <p:txBody>
          <a:bodyPr wrap="square">
            <a:spAutoFit/>
          </a:bodyPr>
          <a:lstStyle/>
          <a:p>
            <a:pPr algn="ctr"/>
            <a:r>
              <a:rPr lang="en-GB" sz="1600" i="1" dirty="0">
                <a:solidFill>
                  <a:schemeClr val="tx1">
                    <a:lumMod val="65000"/>
                    <a:lumOff val="35000"/>
                  </a:schemeClr>
                </a:solidFill>
                <a:latin typeface="Calibri Light" panose="020F0302020204030204" pitchFamily="34" charset="0"/>
                <a:cs typeface="Calibri Light" panose="020F0302020204030204" pitchFamily="34" charset="0"/>
              </a:rPr>
              <a:t>Planning for a day out can help you keep safe: what could you bring with you?</a:t>
            </a:r>
          </a:p>
        </p:txBody>
      </p:sp>
      <p:pic>
        <p:nvPicPr>
          <p:cNvPr id="24" name="Picture 23">
            <a:extLst>
              <a:ext uri="{FF2B5EF4-FFF2-40B4-BE49-F238E27FC236}">
                <a16:creationId xmlns:a16="http://schemas.microsoft.com/office/drawing/2014/main" id="{312AE212-1944-FAEE-BA94-868A3EE2DD87}"/>
              </a:ext>
            </a:extLst>
          </p:cNvPr>
          <p:cNvPicPr>
            <a:picLocks noChangeAspect="1"/>
          </p:cNvPicPr>
          <p:nvPr/>
        </p:nvPicPr>
        <p:blipFill rotWithShape="1">
          <a:blip r:embed="rId5">
            <a:extLst>
              <a:ext uri="{28A0092B-C50C-407E-A947-70E740481C1C}">
                <a14:useLocalDpi xmlns:a14="http://schemas.microsoft.com/office/drawing/2010/main" val="0"/>
              </a:ext>
            </a:extLst>
          </a:blip>
          <a:srcRect t="76342" b="4270"/>
          <a:stretch/>
        </p:blipFill>
        <p:spPr>
          <a:xfrm>
            <a:off x="273688" y="5157192"/>
            <a:ext cx="9050840" cy="1329631"/>
          </a:xfrm>
          <a:prstGeom prst="rect">
            <a:avLst/>
          </a:prstGeom>
        </p:spPr>
      </p:pic>
    </p:spTree>
    <p:extLst>
      <p:ext uri="{BB962C8B-B14F-4D97-AF65-F5344CB8AC3E}">
        <p14:creationId xmlns:p14="http://schemas.microsoft.com/office/powerpoint/2010/main" val="4023734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0F2482-1081-2A7B-EC79-0DA24FCED463}"/>
              </a:ext>
            </a:extLst>
          </p:cNvPr>
          <p:cNvSpPr/>
          <p:nvPr/>
        </p:nvSpPr>
        <p:spPr>
          <a:xfrm>
            <a:off x="2123111" y="1590241"/>
            <a:ext cx="5257201" cy="646331"/>
          </a:xfrm>
          <a:prstGeom prst="rect">
            <a:avLst/>
          </a:prstGeom>
          <a:noFill/>
        </p:spPr>
        <p:txBody>
          <a:bodyPr wrap="square">
            <a:spAutoFit/>
          </a:bodyPr>
          <a:lstStyle/>
          <a:p>
            <a:pPr algn="ctr"/>
            <a:r>
              <a:rPr lang="en-GB" b="1" dirty="0">
                <a:solidFill>
                  <a:schemeClr val="tx2"/>
                </a:solidFill>
                <a:latin typeface="Helvetica" pitchFamily="2" charset="0"/>
                <a:cs typeface="Arial" panose="020B0604020202020204" pitchFamily="34" charset="0"/>
              </a:rPr>
              <a:t>Think about the following questions while</a:t>
            </a:r>
            <a:br>
              <a:rPr lang="en-GB" b="1" dirty="0">
                <a:solidFill>
                  <a:schemeClr val="tx2"/>
                </a:solidFill>
                <a:latin typeface="Helvetica" pitchFamily="2" charset="0"/>
                <a:cs typeface="Arial" panose="020B0604020202020204" pitchFamily="34" charset="0"/>
              </a:rPr>
            </a:br>
            <a:r>
              <a:rPr lang="en-GB" b="1" dirty="0">
                <a:solidFill>
                  <a:schemeClr val="tx2"/>
                </a:solidFill>
                <a:latin typeface="Helvetica" pitchFamily="2" charset="0"/>
                <a:cs typeface="Arial" panose="020B0604020202020204" pitchFamily="34" charset="0"/>
              </a:rPr>
              <a:t>you watch the video…</a:t>
            </a:r>
          </a:p>
        </p:txBody>
      </p:sp>
      <p:sp>
        <p:nvSpPr>
          <p:cNvPr id="9" name="Rectangle 8">
            <a:extLst>
              <a:ext uri="{FF2B5EF4-FFF2-40B4-BE49-F238E27FC236}">
                <a16:creationId xmlns:a16="http://schemas.microsoft.com/office/drawing/2014/main" id="{A05AE681-9209-5F81-E4A5-6739C6FA58B9}"/>
              </a:ext>
            </a:extLst>
          </p:cNvPr>
          <p:cNvSpPr/>
          <p:nvPr/>
        </p:nvSpPr>
        <p:spPr>
          <a:xfrm rot="20768590">
            <a:off x="216294" y="2548900"/>
            <a:ext cx="152744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Why do you think he went into the water? </a:t>
            </a:r>
          </a:p>
        </p:txBody>
      </p:sp>
      <p:sp>
        <p:nvSpPr>
          <p:cNvPr id="10" name="Rectangle 9">
            <a:extLst>
              <a:ext uri="{FF2B5EF4-FFF2-40B4-BE49-F238E27FC236}">
                <a16:creationId xmlns:a16="http://schemas.microsoft.com/office/drawing/2014/main" id="{0517787E-3BC8-F021-D8B8-6BCE690AAFE7}"/>
              </a:ext>
            </a:extLst>
          </p:cNvPr>
          <p:cNvSpPr/>
          <p:nvPr/>
        </p:nvSpPr>
        <p:spPr>
          <a:xfrm rot="20847622">
            <a:off x="229579" y="4779942"/>
            <a:ext cx="1672282"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Would you have gone into the water? </a:t>
            </a:r>
          </a:p>
        </p:txBody>
      </p:sp>
      <p:sp>
        <p:nvSpPr>
          <p:cNvPr id="11" name="Rectangle 10">
            <a:extLst>
              <a:ext uri="{FF2B5EF4-FFF2-40B4-BE49-F238E27FC236}">
                <a16:creationId xmlns:a16="http://schemas.microsoft.com/office/drawing/2014/main" id="{55F76F0F-1FF7-2AE1-A1F0-04567FF9669E}"/>
              </a:ext>
            </a:extLst>
          </p:cNvPr>
          <p:cNvSpPr/>
          <p:nvPr/>
        </p:nvSpPr>
        <p:spPr>
          <a:xfrm rot="1477515">
            <a:off x="7567082" y="2555127"/>
            <a:ext cx="1440160" cy="784830"/>
          </a:xfrm>
          <a:prstGeom prst="rect">
            <a:avLst/>
          </a:prstGeom>
          <a:ln>
            <a:noFill/>
          </a:ln>
        </p:spPr>
        <p:txBody>
          <a:bodyPr wrap="square">
            <a:spAutoFit/>
          </a:bodyPr>
          <a:lstStyle/>
          <a:p>
            <a:pPr algn="ctr"/>
            <a:r>
              <a:rPr lang="en-GB" sz="1500" i="1" dirty="0">
                <a:latin typeface="Helvetica Oblique" pitchFamily="2" charset="0"/>
                <a:cs typeface="Arial" panose="020B0604020202020204" pitchFamily="34" charset="0"/>
              </a:rPr>
              <a:t>What would you have done to help him?</a:t>
            </a:r>
          </a:p>
        </p:txBody>
      </p:sp>
      <p:pic>
        <p:nvPicPr>
          <p:cNvPr id="12" name="Picture 11" descr="A picture containing smoke, coming, dark&#10;&#10;Description automatically generated">
            <a:extLst>
              <a:ext uri="{FF2B5EF4-FFF2-40B4-BE49-F238E27FC236}">
                <a16:creationId xmlns:a16="http://schemas.microsoft.com/office/drawing/2014/main" id="{F0889C2E-5F56-81F0-B225-6EE5E58F80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8386" y="3156988"/>
            <a:ext cx="1072683" cy="503746"/>
          </a:xfrm>
          <a:prstGeom prst="rect">
            <a:avLst/>
          </a:prstGeom>
        </p:spPr>
      </p:pic>
      <p:pic>
        <p:nvPicPr>
          <p:cNvPr id="13" name="Picture 12" descr="A picture containing smoke, coming, dark&#10;&#10;Description automatically generated">
            <a:extLst>
              <a:ext uri="{FF2B5EF4-FFF2-40B4-BE49-F238E27FC236}">
                <a16:creationId xmlns:a16="http://schemas.microsoft.com/office/drawing/2014/main" id="{4855C58D-856D-97A9-8689-BBE12370B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452863">
            <a:off x="7513775" y="3554993"/>
            <a:ext cx="863651" cy="405582"/>
          </a:xfrm>
          <a:prstGeom prst="rect">
            <a:avLst/>
          </a:prstGeom>
        </p:spPr>
      </p:pic>
      <p:pic>
        <p:nvPicPr>
          <p:cNvPr id="14" name="Picture 13" descr="A picture containing smoke, coming, dark&#10;&#10;Description automatically generated">
            <a:extLst>
              <a:ext uri="{FF2B5EF4-FFF2-40B4-BE49-F238E27FC236}">
                <a16:creationId xmlns:a16="http://schemas.microsoft.com/office/drawing/2014/main" id="{A1F3BFC0-0BA3-DCE3-5F52-A561124C6B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29007">
            <a:off x="924720" y="4231340"/>
            <a:ext cx="999522" cy="469389"/>
          </a:xfrm>
          <a:prstGeom prst="rect">
            <a:avLst/>
          </a:prstGeom>
        </p:spPr>
      </p:pic>
      <p:pic>
        <p:nvPicPr>
          <p:cNvPr id="16" name="Picture 15">
            <a:extLst>
              <a:ext uri="{FF2B5EF4-FFF2-40B4-BE49-F238E27FC236}">
                <a16:creationId xmlns:a16="http://schemas.microsoft.com/office/drawing/2014/main" id="{AFD4009C-52F4-F5EB-66E8-9811C58F6183}"/>
              </a:ext>
            </a:extLst>
          </p:cNvPr>
          <p:cNvPicPr>
            <a:picLocks noChangeAspect="1"/>
          </p:cNvPicPr>
          <p:nvPr/>
        </p:nvPicPr>
        <p:blipFill rotWithShape="1">
          <a:blip r:embed="rId7">
            <a:extLst>
              <a:ext uri="{28A0092B-C50C-407E-A947-70E740481C1C}">
                <a14:useLocalDpi xmlns:a14="http://schemas.microsoft.com/office/drawing/2010/main" val="0"/>
              </a:ext>
            </a:extLst>
          </a:blip>
          <a:srcRect t="54010" b="16620"/>
          <a:stretch/>
        </p:blipFill>
        <p:spPr>
          <a:xfrm>
            <a:off x="0" y="5373216"/>
            <a:ext cx="9144000" cy="1512168"/>
          </a:xfrm>
          <a:prstGeom prst="rect">
            <a:avLst/>
          </a:prstGeom>
        </p:spPr>
      </p:pic>
      <p:sp>
        <p:nvSpPr>
          <p:cNvPr id="17" name="Rectangle 16">
            <a:extLst>
              <a:ext uri="{FF2B5EF4-FFF2-40B4-BE49-F238E27FC236}">
                <a16:creationId xmlns:a16="http://schemas.microsoft.com/office/drawing/2014/main" id="{8A08365B-B8EB-8259-C6C0-30718182425F}"/>
              </a:ext>
            </a:extLst>
          </p:cNvPr>
          <p:cNvSpPr/>
          <p:nvPr/>
        </p:nvSpPr>
        <p:spPr>
          <a:xfrm>
            <a:off x="2195736" y="6295092"/>
            <a:ext cx="6696744" cy="446276"/>
          </a:xfrm>
          <a:prstGeom prst="rect">
            <a:avLst/>
          </a:prstGeom>
          <a:noFill/>
        </p:spPr>
        <p:txBody>
          <a:bodyPr wrap="square" lIns="0" tIns="0" rIns="0" bIns="0">
            <a:spAutoFit/>
          </a:bodyPr>
          <a:lstStyle/>
          <a:p>
            <a:pPr fontAlgn="base"/>
            <a:r>
              <a:rPr lang="en-GB" sz="1450" dirty="0">
                <a:solidFill>
                  <a:schemeClr val="bg1"/>
                </a:solidFill>
                <a:latin typeface="Helvetica" pitchFamily="2" charset="0"/>
              </a:rPr>
              <a:t>Why should you never go into the water to help someone?</a:t>
            </a:r>
            <a:r>
              <a:rPr lang="en-US" sz="1450" dirty="0">
                <a:solidFill>
                  <a:schemeClr val="bg1"/>
                </a:solidFill>
                <a:latin typeface="Helvetica" pitchFamily="2" charset="0"/>
              </a:rPr>
              <a:t>​</a:t>
            </a:r>
          </a:p>
          <a:p>
            <a:pPr fontAlgn="base"/>
            <a:r>
              <a:rPr lang="en-GB" sz="1450" dirty="0">
                <a:solidFill>
                  <a:schemeClr val="bg1"/>
                </a:solidFill>
                <a:latin typeface="Helvetica" pitchFamily="2" charset="0"/>
              </a:rPr>
              <a:t>What would you do if someone encouraged you to act dangerously near water?</a:t>
            </a:r>
            <a:endParaRPr lang="en-US" sz="1450" dirty="0">
              <a:solidFill>
                <a:schemeClr val="bg1"/>
              </a:solidFill>
              <a:latin typeface="Helvetica" pitchFamily="2" charset="0"/>
            </a:endParaRPr>
          </a:p>
        </p:txBody>
      </p:sp>
      <p:pic>
        <p:nvPicPr>
          <p:cNvPr id="3" name="Online Media 2" descr="Filling up Scottish version 2022">
            <a:hlinkClick r:id="" action="ppaction://media"/>
            <a:extLst>
              <a:ext uri="{FF2B5EF4-FFF2-40B4-BE49-F238E27FC236}">
                <a16:creationId xmlns:a16="http://schemas.microsoft.com/office/drawing/2014/main" id="{35CC2E3B-3900-C033-B2AB-7EC1E98810FD}"/>
              </a:ext>
            </a:extLst>
          </p:cNvPr>
          <p:cNvPicPr>
            <a:picLocks noRot="1" noChangeAspect="1"/>
          </p:cNvPicPr>
          <p:nvPr>
            <a:videoFile r:link="rId1"/>
          </p:nvPr>
        </p:nvPicPr>
        <p:blipFill>
          <a:blip r:embed="rId8"/>
          <a:stretch>
            <a:fillRect/>
          </a:stretch>
        </p:blipFill>
        <p:spPr>
          <a:xfrm>
            <a:off x="1823822" y="2492896"/>
            <a:ext cx="5611770" cy="3170650"/>
          </a:xfrm>
          <a:prstGeom prst="rect">
            <a:avLst/>
          </a:prstGeom>
        </p:spPr>
      </p:pic>
    </p:spTree>
    <p:extLst>
      <p:ext uri="{BB962C8B-B14F-4D97-AF65-F5344CB8AC3E}">
        <p14:creationId xmlns:p14="http://schemas.microsoft.com/office/powerpoint/2010/main" val="407776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B3E5-2E17-E7E6-C997-0FEBC70D4D33}"/>
              </a:ext>
            </a:extLst>
          </p:cNvPr>
          <p:cNvSpPr txBox="1">
            <a:spLocks/>
          </p:cNvSpPr>
          <p:nvPr/>
        </p:nvSpPr>
        <p:spPr>
          <a:xfrm>
            <a:off x="340310" y="332656"/>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t>Activity 4</a:t>
            </a:r>
            <a:br>
              <a:rPr lang="en-GB" sz="2200" b="1" dirty="0">
                <a:solidFill>
                  <a:schemeClr val="bg1"/>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1700" b="1" dirty="0">
                <a:solidFill>
                  <a:schemeClr val="bg2"/>
                </a:solidFill>
                <a:latin typeface="Helvetica 95 Black" panose="02000503000000020004" pitchFamily="2" charset="0"/>
                <a:ea typeface="Helvetica 95 Black" panose="02000503000000020004" pitchFamily="2" charset="0"/>
                <a:cs typeface="Helvetica 95 Black" panose="02000503000000020004" pitchFamily="2" charset="0"/>
              </a:rPr>
              <a:t>What to do if you see someone in trouble in the water</a:t>
            </a:r>
          </a:p>
        </p:txBody>
      </p:sp>
      <p:sp>
        <p:nvSpPr>
          <p:cNvPr id="3" name="TextBox 2">
            <a:extLst>
              <a:ext uri="{FF2B5EF4-FFF2-40B4-BE49-F238E27FC236}">
                <a16:creationId xmlns:a16="http://schemas.microsoft.com/office/drawing/2014/main" id="{8F26FE42-6066-15F0-5863-67DA28302DD1}"/>
              </a:ext>
            </a:extLst>
          </p:cNvPr>
          <p:cNvSpPr txBox="1"/>
          <p:nvPr/>
        </p:nvSpPr>
        <p:spPr>
          <a:xfrm>
            <a:off x="340310" y="1583181"/>
            <a:ext cx="3511610" cy="1563890"/>
          </a:xfrm>
          <a:prstGeom prst="rect">
            <a:avLst/>
          </a:prstGeom>
          <a:noFill/>
        </p:spPr>
        <p:txBody>
          <a:bodyPr wrap="square" lIns="0" tIns="0" rIns="0" bIns="0" rtlCol="0">
            <a:spAutoFit/>
          </a:bodyPr>
          <a:lstStyle/>
          <a:p>
            <a:pPr>
              <a:lnSpc>
                <a:spcPts val="3020"/>
              </a:lnSpc>
              <a:spcAft>
                <a:spcPts val="1200"/>
              </a:spcAft>
            </a:pPr>
            <a:r>
              <a:rPr lang="en-GB" sz="3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We respond </a:t>
            </a:r>
            <a:br>
              <a:rPr lang="en-GB" sz="3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br>
            <a:r>
              <a:rPr lang="en-GB" sz="30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in an emergency:</a:t>
            </a:r>
          </a:p>
          <a:p>
            <a:pPr>
              <a:lnSpc>
                <a:spcPts val="1720"/>
              </a:lnSpc>
            </a:pPr>
            <a:r>
              <a:rPr lang="en-GB" sz="14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Listen to the clips for information on what action you need to take in an emergency situation</a:t>
            </a:r>
            <a:endParaRPr lang="en-US" sz="14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endParaRPr>
          </a:p>
        </p:txBody>
      </p:sp>
      <p:sp>
        <p:nvSpPr>
          <p:cNvPr id="4" name="TextBox 3">
            <a:extLst>
              <a:ext uri="{FF2B5EF4-FFF2-40B4-BE49-F238E27FC236}">
                <a16:creationId xmlns:a16="http://schemas.microsoft.com/office/drawing/2014/main" id="{A4DC6CAF-94A4-8475-E7D9-8CAD1A13DF2D}"/>
              </a:ext>
            </a:extLst>
          </p:cNvPr>
          <p:cNvSpPr txBox="1"/>
          <p:nvPr/>
        </p:nvSpPr>
        <p:spPr>
          <a:xfrm>
            <a:off x="4139301" y="2436296"/>
            <a:ext cx="4665055" cy="1206933"/>
          </a:xfrm>
          <a:prstGeom prst="rect">
            <a:avLst/>
          </a:prstGeom>
          <a:noFill/>
        </p:spPr>
        <p:txBody>
          <a:bodyPr wrap="square" lIns="0" tIns="0" rIns="0" bIns="0" rtlCol="0">
            <a:spAutoFit/>
          </a:bodyPr>
          <a:lstStyle/>
          <a:p>
            <a:pPr>
              <a:lnSpc>
                <a:spcPts val="1940"/>
              </a:lnSpc>
            </a:pPr>
            <a:r>
              <a:rPr lang="en-GB" sz="1400" b="1" dirty="0">
                <a:solidFill>
                  <a:schemeClr val="tx1">
                    <a:lumMod val="65000"/>
                    <a:lumOff val="35000"/>
                  </a:schemeClr>
                </a:solidFill>
                <a:latin typeface="Helvetica" pitchFamily="2" charset="0"/>
              </a:rPr>
              <a:t>Remember to:</a:t>
            </a:r>
          </a:p>
          <a:p>
            <a:pPr marL="285750" indent="-285750">
              <a:lnSpc>
                <a:spcPts val="1940"/>
              </a:lnSpc>
              <a:buFont typeface="Arial" panose="020B0604020202020204" pitchFamily="34" charset="0"/>
              <a:buChar char="•"/>
            </a:pPr>
            <a:r>
              <a:rPr lang="en-GB" sz="1400" dirty="0">
                <a:solidFill>
                  <a:schemeClr val="tx1">
                    <a:lumMod val="65000"/>
                    <a:lumOff val="35000"/>
                  </a:schemeClr>
                </a:solidFill>
                <a:latin typeface="Helvetica" pitchFamily="2" charset="0"/>
              </a:rPr>
              <a:t>Call 999 </a:t>
            </a:r>
          </a:p>
          <a:p>
            <a:pPr marL="285750" indent="-285750">
              <a:lnSpc>
                <a:spcPts val="1940"/>
              </a:lnSpc>
              <a:buFont typeface="Arial" panose="020B0604020202020204" pitchFamily="34" charset="0"/>
              <a:buChar char="•"/>
            </a:pPr>
            <a:r>
              <a:rPr lang="en-GB" sz="1400" dirty="0">
                <a:solidFill>
                  <a:schemeClr val="tx1">
                    <a:lumMod val="65000"/>
                    <a:lumOff val="35000"/>
                  </a:schemeClr>
                </a:solidFill>
                <a:latin typeface="Helvetica" pitchFamily="2" charset="0"/>
              </a:rPr>
              <a:t>Calmly describe where you are and what has happened </a:t>
            </a:r>
          </a:p>
          <a:p>
            <a:pPr marL="285750" indent="-285750">
              <a:lnSpc>
                <a:spcPts val="1940"/>
              </a:lnSpc>
              <a:buFont typeface="Arial" panose="020B0604020202020204" pitchFamily="34" charset="0"/>
              <a:buChar char="•"/>
            </a:pPr>
            <a:r>
              <a:rPr lang="en-GB" sz="1400" dirty="0">
                <a:solidFill>
                  <a:schemeClr val="tx1">
                    <a:lumMod val="65000"/>
                    <a:lumOff val="35000"/>
                  </a:schemeClr>
                </a:solidFill>
                <a:latin typeface="Helvetica" pitchFamily="2" charset="0"/>
              </a:rPr>
              <a:t>Never enter the water</a:t>
            </a:r>
          </a:p>
          <a:p>
            <a:pPr marL="285750" indent="-285750">
              <a:lnSpc>
                <a:spcPts val="1940"/>
              </a:lnSpc>
              <a:buFont typeface="Arial" panose="020B0604020202020204" pitchFamily="34" charset="0"/>
              <a:buChar char="•"/>
            </a:pPr>
            <a:r>
              <a:rPr lang="en-GB" sz="1400" dirty="0">
                <a:solidFill>
                  <a:schemeClr val="tx1">
                    <a:lumMod val="65000"/>
                    <a:lumOff val="35000"/>
                  </a:schemeClr>
                </a:solidFill>
                <a:latin typeface="Helvetica" pitchFamily="2" charset="0"/>
              </a:rPr>
              <a:t>Keep an eye on the person in the water</a:t>
            </a:r>
            <a:endParaRPr lang="en-US" sz="1400" dirty="0">
              <a:solidFill>
                <a:schemeClr val="tx1">
                  <a:lumMod val="65000"/>
                  <a:lumOff val="35000"/>
                </a:schemeClr>
              </a:solidFill>
              <a:latin typeface="Helvetica" pitchFamily="2" charset="0"/>
            </a:endParaRPr>
          </a:p>
        </p:txBody>
      </p:sp>
      <p:pic>
        <p:nvPicPr>
          <p:cNvPr id="10" name="Picture 9">
            <a:extLst>
              <a:ext uri="{FF2B5EF4-FFF2-40B4-BE49-F238E27FC236}">
                <a16:creationId xmlns:a16="http://schemas.microsoft.com/office/drawing/2014/main" id="{27501F4C-E65E-6939-5BF5-1A5EB9A766A4}"/>
              </a:ext>
            </a:extLst>
          </p:cNvPr>
          <p:cNvPicPr>
            <a:picLocks noChangeAspect="1"/>
          </p:cNvPicPr>
          <p:nvPr/>
        </p:nvPicPr>
        <p:blipFill rotWithShape="1">
          <a:blip r:embed="rId6">
            <a:extLst>
              <a:ext uri="{28A0092B-C50C-407E-A947-70E740481C1C}">
                <a14:useLocalDpi xmlns:a14="http://schemas.microsoft.com/office/drawing/2010/main" val="0"/>
              </a:ext>
            </a:extLst>
          </a:blip>
          <a:srcRect l="66035" t="14516" b="52935"/>
          <a:stretch/>
        </p:blipFill>
        <p:spPr>
          <a:xfrm>
            <a:off x="3372775" y="3957454"/>
            <a:ext cx="3074176" cy="2232248"/>
          </a:xfrm>
          <a:prstGeom prst="rect">
            <a:avLst/>
          </a:prstGeom>
        </p:spPr>
      </p:pic>
      <p:pic>
        <p:nvPicPr>
          <p:cNvPr id="11" name="Picture 10">
            <a:extLst>
              <a:ext uri="{FF2B5EF4-FFF2-40B4-BE49-F238E27FC236}">
                <a16:creationId xmlns:a16="http://schemas.microsoft.com/office/drawing/2014/main" id="{D94820B4-19D4-2715-464E-458A9926F22B}"/>
              </a:ext>
            </a:extLst>
          </p:cNvPr>
          <p:cNvPicPr>
            <a:picLocks noChangeAspect="1"/>
          </p:cNvPicPr>
          <p:nvPr/>
        </p:nvPicPr>
        <p:blipFill rotWithShape="1">
          <a:blip r:embed="rId6">
            <a:extLst>
              <a:ext uri="{28A0092B-C50C-407E-A947-70E740481C1C}">
                <a14:useLocalDpi xmlns:a14="http://schemas.microsoft.com/office/drawing/2010/main" val="0"/>
              </a:ext>
            </a:extLst>
          </a:blip>
          <a:srcRect l="13267" t="52499" r="68254" b="17383"/>
          <a:stretch/>
        </p:blipFill>
        <p:spPr>
          <a:xfrm>
            <a:off x="648055" y="3883858"/>
            <a:ext cx="1672576" cy="2065422"/>
          </a:xfrm>
          <a:prstGeom prst="rect">
            <a:avLst/>
          </a:prstGeom>
        </p:spPr>
      </p:pic>
      <p:pic>
        <p:nvPicPr>
          <p:cNvPr id="12" name="Picture 11">
            <a:extLst>
              <a:ext uri="{FF2B5EF4-FFF2-40B4-BE49-F238E27FC236}">
                <a16:creationId xmlns:a16="http://schemas.microsoft.com/office/drawing/2014/main" id="{AC53EEBB-3CDD-077C-1E68-A71E3CA86808}"/>
              </a:ext>
            </a:extLst>
          </p:cNvPr>
          <p:cNvPicPr>
            <a:picLocks noChangeAspect="1"/>
          </p:cNvPicPr>
          <p:nvPr/>
        </p:nvPicPr>
        <p:blipFill rotWithShape="1">
          <a:blip r:embed="rId7">
            <a:extLst>
              <a:ext uri="{28A0092B-C50C-407E-A947-70E740481C1C}">
                <a14:useLocalDpi xmlns:a14="http://schemas.microsoft.com/office/drawing/2010/main" val="0"/>
              </a:ext>
            </a:extLst>
          </a:blip>
          <a:srcRect l="68965" t="53019" r="13123" b="13947"/>
          <a:stretch/>
        </p:blipFill>
        <p:spPr>
          <a:xfrm>
            <a:off x="6569827" y="3872522"/>
            <a:ext cx="1672576" cy="2337400"/>
          </a:xfrm>
          <a:prstGeom prst="rect">
            <a:avLst/>
          </a:prstGeom>
        </p:spPr>
      </p:pic>
      <p:pic>
        <p:nvPicPr>
          <p:cNvPr id="13" name="Online Media 12" descr="SFRS">
            <a:hlinkClick r:id="" action="ppaction://media"/>
            <a:extLst>
              <a:ext uri="{FF2B5EF4-FFF2-40B4-BE49-F238E27FC236}">
                <a16:creationId xmlns:a16="http://schemas.microsoft.com/office/drawing/2014/main" id="{D54F8E50-D2B9-5C8E-5D98-10E72D6A4DBA}"/>
              </a:ext>
            </a:extLst>
          </p:cNvPr>
          <p:cNvPicPr>
            <a:picLocks noRot="1" noChangeAspect="1"/>
          </p:cNvPicPr>
          <p:nvPr>
            <a:videoFile r:link="rId1"/>
          </p:nvPr>
        </p:nvPicPr>
        <p:blipFill>
          <a:blip r:embed="rId8"/>
          <a:stretch>
            <a:fillRect/>
          </a:stretch>
        </p:blipFill>
        <p:spPr>
          <a:xfrm>
            <a:off x="3107886" y="4046560"/>
            <a:ext cx="2770912" cy="1565565"/>
          </a:xfrm>
          <a:prstGeom prst="rect">
            <a:avLst/>
          </a:prstGeom>
        </p:spPr>
      </p:pic>
      <p:pic>
        <p:nvPicPr>
          <p:cNvPr id="14" name="Online Media 13" descr="HMCG">
            <a:hlinkClick r:id="" action="ppaction://media"/>
            <a:extLst>
              <a:ext uri="{FF2B5EF4-FFF2-40B4-BE49-F238E27FC236}">
                <a16:creationId xmlns:a16="http://schemas.microsoft.com/office/drawing/2014/main" id="{F1969927-65CC-6B87-4230-40A46F6D0A78}"/>
              </a:ext>
            </a:extLst>
          </p:cNvPr>
          <p:cNvPicPr>
            <a:picLocks noRot="1" noChangeAspect="1"/>
          </p:cNvPicPr>
          <p:nvPr>
            <a:videoFile r:link="rId2"/>
          </p:nvPr>
        </p:nvPicPr>
        <p:blipFill>
          <a:blip r:embed="rId9"/>
          <a:stretch>
            <a:fillRect/>
          </a:stretch>
        </p:blipFill>
        <p:spPr>
          <a:xfrm>
            <a:off x="6020659" y="4046560"/>
            <a:ext cx="2770912" cy="1565565"/>
          </a:xfrm>
          <a:prstGeom prst="rect">
            <a:avLst/>
          </a:prstGeom>
        </p:spPr>
      </p:pic>
      <p:pic>
        <p:nvPicPr>
          <p:cNvPr id="8" name="Online Media 7" descr="RNLI">
            <a:hlinkClick r:id="" action="ppaction://media"/>
            <a:extLst>
              <a:ext uri="{FF2B5EF4-FFF2-40B4-BE49-F238E27FC236}">
                <a16:creationId xmlns:a16="http://schemas.microsoft.com/office/drawing/2014/main" id="{49CB474F-23E9-A8D1-4B1F-0A5CAFA3672E}"/>
              </a:ext>
            </a:extLst>
          </p:cNvPr>
          <p:cNvPicPr>
            <a:picLocks noRot="1" noChangeAspect="1"/>
          </p:cNvPicPr>
          <p:nvPr>
            <a:videoFile r:link="rId3"/>
          </p:nvPr>
        </p:nvPicPr>
        <p:blipFill>
          <a:blip r:embed="rId10"/>
          <a:stretch>
            <a:fillRect/>
          </a:stretch>
        </p:blipFill>
        <p:spPr>
          <a:xfrm>
            <a:off x="243929" y="4046560"/>
            <a:ext cx="2716908" cy="1535053"/>
          </a:xfrm>
          <a:prstGeom prst="rect">
            <a:avLst/>
          </a:prstGeom>
        </p:spPr>
      </p:pic>
    </p:spTree>
    <p:extLst>
      <p:ext uri="{BB962C8B-B14F-4D97-AF65-F5344CB8AC3E}">
        <p14:creationId xmlns:p14="http://schemas.microsoft.com/office/powerpoint/2010/main" val="2885900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3"/>
                                        </p:tgtEl>
                                      </p:cBhvr>
                                    </p:cmd>
                                  </p:childTnLst>
                                </p:cTn>
                              </p:par>
                            </p:childTnLst>
                          </p:cTn>
                        </p:par>
                      </p:childTnLst>
                    </p:cTn>
                  </p:par>
                </p:childTnLst>
              </p:cTn>
              <p:nextCondLst>
                <p:cond evt="onClick" delay="0">
                  <p:tgtEl>
                    <p:spTgt spid="13"/>
                  </p:tgtEl>
                </p:cond>
              </p:nextCondLst>
            </p:seq>
            <p:video>
              <p:cMediaNode vol="80000">
                <p:cTn id="12" fill="hold" display="0">
                  <p:stCondLst>
                    <p:cond delay="indefinite"/>
                  </p:stCondLst>
                </p:cTn>
                <p:tgtEl>
                  <p:spTgt spid="13"/>
                </p:tgtEl>
              </p:cMediaNode>
            </p:video>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14"/>
                                        </p:tgtEl>
                                      </p:cBhvr>
                                    </p:cmd>
                                  </p:childTnLst>
                                </p:cTn>
                              </p:par>
                            </p:childTnLst>
                          </p:cTn>
                        </p:par>
                      </p:childTnLst>
                    </p:cTn>
                  </p:par>
                </p:childTnLst>
              </p:cTn>
              <p:nextCondLst>
                <p:cond evt="onClick" delay="0">
                  <p:tgtEl>
                    <p:spTgt spid="14"/>
                  </p:tgtEl>
                </p:cond>
              </p:nextCondLst>
            </p:seq>
            <p:video>
              <p:cMediaNode vol="80000">
                <p:cTn id="18" fill="hold" display="0">
                  <p:stCondLst>
                    <p:cond delay="indefinite"/>
                  </p:stCondLst>
                </p:cTn>
                <p:tgtEl>
                  <p:spTgt spid="14"/>
                </p:tgtEl>
              </p:cMediaNode>
            </p:video>
            <p:video>
              <p:cMediaNode vol="80000">
                <p:cTn id="19" fill="hold" display="0">
                  <p:stCondLst>
                    <p:cond delay="indefinite"/>
                  </p:stCondLst>
                </p:cTn>
                <p:tgtEl>
                  <p:spTgt spid="8"/>
                </p:tgtEl>
              </p:cMediaNode>
            </p:vide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DBA07D1A-F872-8C4A-B742-28B401D7AB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87" y="6466002"/>
            <a:ext cx="9144000" cy="381397"/>
          </a:xfrm>
          <a:prstGeom prst="rect">
            <a:avLst/>
          </a:prstGeom>
        </p:spPr>
      </p:pic>
      <p:pic>
        <p:nvPicPr>
          <p:cNvPr id="27" name="Picture 26" descr="Diagram&#10;&#10;Description automatically generated">
            <a:extLst>
              <a:ext uri="{FF2B5EF4-FFF2-40B4-BE49-F238E27FC236}">
                <a16:creationId xmlns:a16="http://schemas.microsoft.com/office/drawing/2014/main" id="{4579705F-9E17-1743-9471-77EAD9886D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159" y="1959261"/>
            <a:ext cx="7704856" cy="4176283"/>
          </a:xfrm>
          <a:prstGeom prst="rect">
            <a:avLst/>
          </a:prstGeom>
        </p:spPr>
      </p:pic>
      <p:sp>
        <p:nvSpPr>
          <p:cNvPr id="6" name="Title 1">
            <a:extLst>
              <a:ext uri="{FF2B5EF4-FFF2-40B4-BE49-F238E27FC236}">
                <a16:creationId xmlns:a16="http://schemas.microsoft.com/office/drawing/2014/main" id="{EEF6A940-6DDF-12A9-FEAA-3CDC393A3701}"/>
              </a:ext>
            </a:extLst>
          </p:cNvPr>
          <p:cNvSpPr txBox="1">
            <a:spLocks/>
          </p:cNvSpPr>
          <p:nvPr/>
        </p:nvSpPr>
        <p:spPr>
          <a:xfrm>
            <a:off x="340310" y="1317958"/>
            <a:ext cx="7075648" cy="526866"/>
          </a:xfrm>
          <a:prstGeom prst="rect">
            <a:avLst/>
          </a:prstGeom>
        </p:spPr>
        <p:txBody>
          <a:bodyPr vert="horz" lIns="0" tIns="0" rIns="0" bIns="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200" b="1" dirty="0">
                <a:solidFill>
                  <a:schemeClr val="tx2"/>
                </a:solidFill>
                <a:latin typeface="Helvetica 95 Black" panose="02000503000000020004" pitchFamily="2" charset="0"/>
                <a:ea typeface="Helvetica 95 Black" panose="02000503000000020004" pitchFamily="2" charset="0"/>
                <a:cs typeface="Helvetica 95 Black" panose="02000503000000020004" pitchFamily="2" charset="0"/>
              </a:rPr>
              <a:t>Cold water shock</a:t>
            </a:r>
            <a:endParaRPr lang="en-GB" sz="2200" b="1" dirty="0">
              <a:latin typeface="Helvetica 95 Black" panose="02000503000000020004" pitchFamily="2" charset="0"/>
              <a:ea typeface="Helvetica 95 Black" panose="02000503000000020004" pitchFamily="2" charset="0"/>
              <a:cs typeface="Helvetica 95 Black" panose="02000503000000020004" pitchFamily="2" charset="0"/>
            </a:endParaRPr>
          </a:p>
        </p:txBody>
      </p:sp>
    </p:spTree>
    <p:extLst>
      <p:ext uri="{BB962C8B-B14F-4D97-AF65-F5344CB8AC3E}">
        <p14:creationId xmlns:p14="http://schemas.microsoft.com/office/powerpoint/2010/main" val="3317457656"/>
      </p:ext>
    </p:extLst>
  </p:cSld>
  <p:clrMapOvr>
    <a:masterClrMapping/>
  </p:clrMapOvr>
</p:sld>
</file>

<file path=ppt/theme/theme1.xml><?xml version="1.0" encoding="utf-8"?>
<a:theme xmlns:a="http://schemas.openxmlformats.org/drawingml/2006/main" name="Office Theme">
  <a:themeElements>
    <a:clrScheme name="Custom 33">
      <a:dk1>
        <a:sysClr val="windowText" lastClr="000000"/>
      </a:dk1>
      <a:lt1>
        <a:sysClr val="window" lastClr="FFFFFF"/>
      </a:lt1>
      <a:dk2>
        <a:srgbClr val="002B5C"/>
      </a:dk2>
      <a:lt2>
        <a:srgbClr val="007FBD"/>
      </a:lt2>
      <a:accent1>
        <a:srgbClr val="C6D9F0"/>
      </a:accent1>
      <a:accent2>
        <a:srgbClr val="C0504D"/>
      </a:accent2>
      <a:accent3>
        <a:srgbClr val="9BBB59"/>
      </a:accent3>
      <a:accent4>
        <a:srgbClr val="8064A2"/>
      </a:accent4>
      <a:accent5>
        <a:srgbClr val="4BACC6"/>
      </a:accent5>
      <a:accent6>
        <a:srgbClr val="F79646"/>
      </a:accent6>
      <a:hlink>
        <a:srgbClr val="007F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C77CBF7543F7458ABE9A64214E465D" ma:contentTypeVersion="12" ma:contentTypeDescription="Create a new document." ma:contentTypeScope="" ma:versionID="3a0ce11da9ec94e61049b810f1c46ea9">
  <xsd:schema xmlns:xsd="http://www.w3.org/2001/XMLSchema" xmlns:xs="http://www.w3.org/2001/XMLSchema" xmlns:p="http://schemas.microsoft.com/office/2006/metadata/properties" xmlns:ns2="2dd3dfd6-e0f2-4563-82b8-e4afe48f6747" xmlns:ns3="2eed496d-d877-4b3e-abd5-da427ea8d5f8" targetNamespace="http://schemas.microsoft.com/office/2006/metadata/properties" ma:root="true" ma:fieldsID="311bf26a7954b7302453bb2e4f103c8d" ns2:_="" ns3:_="">
    <xsd:import namespace="2dd3dfd6-e0f2-4563-82b8-e4afe48f6747"/>
    <xsd:import namespace="2eed496d-d877-4b3e-abd5-da427ea8d5f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3dfd6-e0f2-4563-82b8-e4afe48f67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ed496d-d877-4b3e-abd5-da427ea8d5f8"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D064DE-41A2-4F97-B045-1061C533D588}">
  <ds:schemaRefs>
    <ds:schemaRef ds:uri="http://schemas.microsoft.com/sharepoint/v3/contenttype/forms"/>
  </ds:schemaRefs>
</ds:datastoreItem>
</file>

<file path=customXml/itemProps2.xml><?xml version="1.0" encoding="utf-8"?>
<ds:datastoreItem xmlns:ds="http://schemas.openxmlformats.org/officeDocument/2006/customXml" ds:itemID="{1B277CA4-4AAB-4057-80A8-BBD5D6B907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d3dfd6-e0f2-4563-82b8-e4afe48f6747"/>
    <ds:schemaRef ds:uri="2eed496d-d877-4b3e-abd5-da427ea8d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DE5D8B-3A43-4962-9B53-88C2D408D896}">
  <ds:schemaRefs>
    <ds:schemaRef ds:uri="http://schemas.microsoft.com/office/infopath/2007/PartnerControls"/>
    <ds:schemaRef ds:uri="http://purl.org/dc/elements/1.1/"/>
    <ds:schemaRef ds:uri="http://schemas.microsoft.com/office/2006/metadata/properties"/>
    <ds:schemaRef ds:uri="2dd3dfd6-e0f2-4563-82b8-e4afe48f6747"/>
    <ds:schemaRef ds:uri="http://schemas.microsoft.com/office/2006/documentManagement/types"/>
    <ds:schemaRef ds:uri="http://schemas.openxmlformats.org/package/2006/metadata/core-properties"/>
    <ds:schemaRef ds:uri="http://purl.org/dc/dcmitype/"/>
    <ds:schemaRef ds:uri="2eed496d-d877-4b3e-abd5-da427ea8d5f8"/>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96152</TotalTime>
  <Words>1509</Words>
  <Application>Microsoft Office PowerPoint</Application>
  <PresentationFormat>On-screen Show (4:3)</PresentationFormat>
  <Paragraphs>140</Paragraphs>
  <Slides>14</Slides>
  <Notes>13</Notes>
  <HiddenSlides>0</HiddenSlides>
  <MMClips>6</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Helvetica</vt:lpstr>
      <vt:lpstr>Helvetica 95 Black</vt:lpstr>
      <vt:lpstr>Helvetica Bold Oblique</vt:lpstr>
      <vt:lpstr>Helvetica Neue</vt:lpstr>
      <vt:lpstr>Helvetica Oblique</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Gould</dc:creator>
  <cp:lastModifiedBy>Jen Foley</cp:lastModifiedBy>
  <cp:revision>290</cp:revision>
  <dcterms:created xsi:type="dcterms:W3CDTF">2017-06-27T10:51:38Z</dcterms:created>
  <dcterms:modified xsi:type="dcterms:W3CDTF">2023-05-11T09:02:03Z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0x010100E1C77CBF7543F7458ABE9A64214E465D</vt:lpwstr>
  </property>
</Properties>
</file>